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2" r:id="rId2"/>
    <p:sldMasterId id="2147483674" r:id="rId3"/>
  </p:sldMasterIdLst>
  <p:notesMasterIdLst>
    <p:notesMasterId r:id="rId53"/>
  </p:notesMasterIdLst>
  <p:handoutMasterIdLst>
    <p:handoutMasterId r:id="rId54"/>
  </p:handoutMasterIdLst>
  <p:sldIdLst>
    <p:sldId id="427" r:id="rId4"/>
    <p:sldId id="428"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14" r:id="rId40"/>
    <p:sldId id="415" r:id="rId41"/>
    <p:sldId id="416" r:id="rId42"/>
    <p:sldId id="417" r:id="rId43"/>
    <p:sldId id="419" r:id="rId44"/>
    <p:sldId id="420" r:id="rId45"/>
    <p:sldId id="421" r:id="rId46"/>
    <p:sldId id="422" r:id="rId47"/>
    <p:sldId id="423" r:id="rId48"/>
    <p:sldId id="424" r:id="rId49"/>
    <p:sldId id="425" r:id="rId50"/>
    <p:sldId id="426" r:id="rId51"/>
    <p:sldId id="377"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B4FB"/>
    <a:srgbClr val="EBD9D7"/>
    <a:srgbClr val="ACA39A"/>
    <a:srgbClr val="F1BE48"/>
    <a:srgbClr val="6E6259"/>
    <a:srgbClr val="010000"/>
    <a:srgbClr val="C8102E"/>
    <a:srgbClr val="7A6E67"/>
    <a:srgbClr val="F2BF49"/>
    <a:srgbClr val="ADA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8" autoAdjust="0"/>
    <p:restoredTop sz="88391" autoAdjust="0"/>
  </p:normalViewPr>
  <p:slideViewPr>
    <p:cSldViewPr>
      <p:cViewPr>
        <p:scale>
          <a:sx n="100" d="100"/>
          <a:sy n="100" d="100"/>
        </p:scale>
        <p:origin x="1782" y="7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10/22/2019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10/22/2019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921453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smtClean="0"/>
              <a:t>Click to edit Master title style</a:t>
            </a:r>
            <a:endParaRPr lang="en-US"/>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smtClean="0"/>
              <a:t>Click to edit Master subtitle style</a:t>
            </a:r>
            <a:endParaRPr lang="en-US"/>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smtClean="0"/>
              <a:t>Unit Name Goes Here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1DD78-7515-407F-9BD3-649524BE3587}" type="datetime1">
              <a:rPr lang="en-US" smtClean="0"/>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2865736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73852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473673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401770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8508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152052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881062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87091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564958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69365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821802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579129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460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60655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060364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463400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282698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43889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180545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088753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200197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634549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140653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1DD78-7515-407F-9BD3-649524BE3587}" type="datetime1">
              <a:rPr lang="en-US" smtClean="0"/>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28019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smtClean="0"/>
              <a:t>Unit Name Goes Here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p:titleStyle>
    <p:body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346025592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20771679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12.xml"/><Relationship Id="rId5" Type="http://schemas.openxmlformats.org/officeDocument/2006/relationships/image" Target="../media/image5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2.xml"/><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1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1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3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1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1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8.png"/></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34.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104.png"/><Relationship Id="rId1" Type="http://schemas.openxmlformats.org/officeDocument/2006/relationships/slideLayout" Target="../slideLayouts/slideLayout1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5.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1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16.png"/><Relationship Id="rId1" Type="http://schemas.openxmlformats.org/officeDocument/2006/relationships/slideLayout" Target="../slideLayouts/slideLayout1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 Id="rId9" Type="http://schemas.openxmlformats.org/officeDocument/2006/relationships/image" Target="../media/image123.png"/></Relationships>
</file>

<file path=ppt/slides/_rels/slide38.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17.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26.png"/><Relationship Id="rId4" Type="http://schemas.openxmlformats.org/officeDocument/2006/relationships/image" Target="../media/image125.png"/></Relationships>
</file>

<file path=ppt/slides/_rels/slide39.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oleObject" Target="../embeddings/oleObject2.bin"/><Relationship Id="rId7" Type="http://schemas.openxmlformats.org/officeDocument/2006/relationships/image" Target="../media/image129.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17.wmf"/><Relationship Id="rId9" Type="http://schemas.openxmlformats.org/officeDocument/2006/relationships/image" Target="../media/image1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4.png"/><Relationship Id="rId7" Type="http://schemas.openxmlformats.org/officeDocument/2006/relationships/image" Target="../media/image137.png"/><Relationship Id="rId2" Type="http://schemas.openxmlformats.org/officeDocument/2006/relationships/image" Target="../media/image133.png"/><Relationship Id="rId1" Type="http://schemas.openxmlformats.org/officeDocument/2006/relationships/slideLayout" Target="../slideLayouts/slideLayout12.xml"/><Relationship Id="rId6" Type="http://schemas.openxmlformats.org/officeDocument/2006/relationships/image" Target="../media/image130.png"/><Relationship Id="rId11" Type="http://schemas.openxmlformats.org/officeDocument/2006/relationships/image" Target="../media/image142.png"/><Relationship Id="rId5" Type="http://schemas.openxmlformats.org/officeDocument/2006/relationships/image" Target="../media/image136.png"/><Relationship Id="rId10" Type="http://schemas.openxmlformats.org/officeDocument/2006/relationships/image" Target="../media/image141.png"/><Relationship Id="rId4" Type="http://schemas.openxmlformats.org/officeDocument/2006/relationships/image" Target="../media/image135.png"/><Relationship Id="rId9" Type="http://schemas.openxmlformats.org/officeDocument/2006/relationships/image" Target="../media/image139.png"/></Relationships>
</file>

<file path=ppt/slides/_rels/slide4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12.xml"/><Relationship Id="rId4" Type="http://schemas.openxmlformats.org/officeDocument/2006/relationships/image" Target="../media/image145.png"/></Relationships>
</file>

<file path=ppt/slides/_rels/slide4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12.xml"/><Relationship Id="rId5" Type="http://schemas.openxmlformats.org/officeDocument/2006/relationships/image" Target="../media/image149.png"/><Relationship Id="rId4" Type="http://schemas.openxmlformats.org/officeDocument/2006/relationships/image" Target="../media/image148.png"/></Relationships>
</file>

<file path=ppt/slides/_rels/slide4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12.xml"/><Relationship Id="rId6" Type="http://schemas.openxmlformats.org/officeDocument/2006/relationships/image" Target="../media/image154.png"/><Relationship Id="rId5" Type="http://schemas.openxmlformats.org/officeDocument/2006/relationships/image" Target="../media/image152.png"/><Relationship Id="rId4" Type="http://schemas.openxmlformats.org/officeDocument/2006/relationships/image" Target="../media/image151.png"/></Relationships>
</file>

<file path=ppt/slides/_rels/slide4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12.xml"/><Relationship Id="rId5" Type="http://schemas.openxmlformats.org/officeDocument/2006/relationships/image" Target="../media/image158.png"/><Relationship Id="rId4" Type="http://schemas.openxmlformats.org/officeDocument/2006/relationships/image" Target="../media/image157.png"/></Relationships>
</file>

<file path=ppt/slides/_rels/slide4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1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46.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65.png"/><Relationship Id="rId7" Type="http://schemas.openxmlformats.org/officeDocument/2006/relationships/image" Target="../media/image169.png"/><Relationship Id="rId2" Type="http://schemas.openxmlformats.org/officeDocument/2006/relationships/image" Target="../media/image164.png"/><Relationship Id="rId1" Type="http://schemas.openxmlformats.org/officeDocument/2006/relationships/slideLayout" Target="../slideLayouts/slideLayout12.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 Id="rId9" Type="http://schemas.openxmlformats.org/officeDocument/2006/relationships/image" Target="../media/image171.png"/></Relationships>
</file>

<file path=ppt/slides/_rels/slide47.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12.xml"/><Relationship Id="rId5" Type="http://schemas.openxmlformats.org/officeDocument/2006/relationships/image" Target="../media/image175.png"/><Relationship Id="rId4" Type="http://schemas.openxmlformats.org/officeDocument/2006/relationships/image" Target="../media/image174.png"/></Relationships>
</file>

<file path=ppt/slides/_rels/slide48.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12.xml"/><Relationship Id="rId5" Type="http://schemas.openxmlformats.org/officeDocument/2006/relationships/image" Target="../media/image179.png"/><Relationship Id="rId4" Type="http://schemas.openxmlformats.org/officeDocument/2006/relationships/image" Target="../media/image17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981200"/>
            <a:ext cx="7195344" cy="2139462"/>
          </a:xfrm>
        </p:spPr>
        <p:txBody>
          <a:bodyPr>
            <a:normAutofit/>
          </a:bodyPr>
          <a:lstStyle/>
          <a:p>
            <a:pPr algn="ctr"/>
            <a:r>
              <a:rPr lang="en-US" sz="3900" dirty="0"/>
              <a:t>EE653 Power </a:t>
            </a:r>
            <a:r>
              <a:rPr lang="en-US" sz="3900" dirty="0" smtClean="0"/>
              <a:t>distribution system </a:t>
            </a:r>
            <a:r>
              <a:rPr lang="en-US" sz="3900" dirty="0"/>
              <a:t>modeling, optimization and simulation </a:t>
            </a:r>
            <a:endParaRPr lang="en-US" sz="3400" dirty="0"/>
          </a:p>
        </p:txBody>
      </p:sp>
      <p:sp>
        <p:nvSpPr>
          <p:cNvPr id="3" name="Subtitle 2"/>
          <p:cNvSpPr>
            <a:spLocks noGrp="1"/>
          </p:cNvSpPr>
          <p:nvPr>
            <p:ph type="subTitle" idx="1"/>
          </p:nvPr>
        </p:nvSpPr>
        <p:spPr>
          <a:xfrm>
            <a:off x="468313" y="4267200"/>
            <a:ext cx="8458200" cy="1752600"/>
          </a:xfrm>
        </p:spPr>
        <p:txBody>
          <a:bodyPr>
            <a:normAutofit/>
          </a:bodyPr>
          <a:lstStyle/>
          <a:p>
            <a:pPr algn="ctr"/>
            <a:r>
              <a:rPr lang="en-US" dirty="0">
                <a:solidFill>
                  <a:schemeClr val="tx1"/>
                </a:solidFill>
              </a:rPr>
              <a:t>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432522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714478" cy="584775"/>
          </a:xfrm>
          <a:prstGeom prst="rect">
            <a:avLst/>
          </a:prstGeom>
        </p:spPr>
        <p:txBody>
          <a:bodyPr wrap="none">
            <a:spAutoFit/>
          </a:bodyPr>
          <a:lstStyle/>
          <a:p>
            <a:r>
              <a:rPr lang="en-US" sz="3200" dirty="0">
                <a:solidFill>
                  <a:srgbClr val="C8102E"/>
                </a:solidFill>
                <a:latin typeface="+mj-lt"/>
                <a:ea typeface="+mj-ea"/>
                <a:cs typeface="+mj-cs"/>
              </a:rPr>
              <a:t>Combination Loads</a:t>
            </a:r>
          </a:p>
        </p:txBody>
      </p:sp>
      <p:sp>
        <p:nvSpPr>
          <p:cNvPr id="4" name="Slide Number Placeholder 3"/>
          <p:cNvSpPr>
            <a:spLocks noGrp="1"/>
          </p:cNvSpPr>
          <p:nvPr>
            <p:ph type="sldNum" sz="quarter" idx="12"/>
          </p:nvPr>
        </p:nvSpPr>
        <p:spPr/>
        <p:txBody>
          <a:bodyPr/>
          <a:lstStyle/>
          <a:p>
            <a:fld id="{5B7A2384-8C5D-49F6-8259-B9A64ECD4852}" type="slidenum">
              <a:rPr lang="en-US" smtClean="0"/>
              <a:t>10</a:t>
            </a:fld>
            <a:endParaRPr lang="en-US" dirty="0"/>
          </a:p>
        </p:txBody>
      </p:sp>
      <p:sp>
        <p:nvSpPr>
          <p:cNvPr id="6" name="Rectangle 5"/>
          <p:cNvSpPr/>
          <p:nvPr/>
        </p:nvSpPr>
        <p:spPr>
          <a:xfrm>
            <a:off x="685800" y="1447800"/>
            <a:ext cx="7696200" cy="1569660"/>
          </a:xfrm>
          <a:prstGeom prst="rect">
            <a:avLst/>
          </a:prstGeom>
        </p:spPr>
        <p:txBody>
          <a:bodyPr wrap="square">
            <a:spAutoFit/>
          </a:bodyPr>
          <a:lstStyle/>
          <a:p>
            <a:pPr algn="just"/>
            <a:r>
              <a:rPr lang="en-US" dirty="0">
                <a:solidFill>
                  <a:srgbClr val="000000"/>
                </a:solidFill>
              </a:rPr>
              <a:t>Combination loads can be modeled by assigning a percentage of the total load to each of the three aforementioned load models. The total line current entering the load is the sum of the three components.</a:t>
            </a:r>
            <a:endParaRPr lang="en-US" dirty="0">
              <a:solidFill>
                <a:srgbClr val="000000"/>
              </a:solidFill>
              <a:effectLst/>
            </a:endParaRPr>
          </a:p>
        </p:txBody>
      </p:sp>
      <p:sp>
        <p:nvSpPr>
          <p:cNvPr id="5"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85926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166" y="134787"/>
            <a:ext cx="2121093"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4" name="Slide Number Placeholder 3"/>
          <p:cNvSpPr>
            <a:spLocks noGrp="1"/>
          </p:cNvSpPr>
          <p:nvPr>
            <p:ph type="sldNum" sz="quarter" idx="12"/>
          </p:nvPr>
        </p:nvSpPr>
        <p:spPr/>
        <p:txBody>
          <a:bodyPr/>
          <a:lstStyle/>
          <a:p>
            <a:fld id="{5B7A2384-8C5D-49F6-8259-B9A64ECD4852}" type="slidenum">
              <a:rPr lang="en-US" sz="1100" smtClean="0"/>
              <a:t>11</a:t>
            </a:fld>
            <a:endParaRPr lang="en-US" sz="1100" dirty="0"/>
          </a:p>
        </p:txBody>
      </p:sp>
      <p:sp>
        <p:nvSpPr>
          <p:cNvPr id="2" name="Rectangle 1"/>
          <p:cNvSpPr/>
          <p:nvPr/>
        </p:nvSpPr>
        <p:spPr>
          <a:xfrm>
            <a:off x="168166" y="647700"/>
            <a:ext cx="8975834" cy="369332"/>
          </a:xfrm>
          <a:prstGeom prst="rect">
            <a:avLst/>
          </a:prstGeom>
        </p:spPr>
        <p:txBody>
          <a:bodyPr wrap="square">
            <a:spAutoFit/>
          </a:bodyPr>
          <a:lstStyle/>
          <a:p>
            <a:r>
              <a:rPr lang="en-US" sz="1800" dirty="0">
                <a:solidFill>
                  <a:srgbClr val="000000"/>
                </a:solidFill>
              </a:rPr>
              <a:t>The complex powers of a wye-connected load are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7" name="Rectangle 6"/>
              <p:cNvSpPr/>
              <p:nvPr/>
            </p:nvSpPr>
            <p:spPr>
              <a:xfrm>
                <a:off x="2971800" y="1146797"/>
                <a:ext cx="3413307"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smtClean="0">
                                  <a:latin typeface="Cambria Math" panose="02040503050406030204" pitchFamily="18" charset="0"/>
                                </a:rPr>
                                <m:t>𝑆</m:t>
                              </m:r>
                            </m:e>
                            <m:sub>
                              <m:r>
                                <a:rPr lang="en-US" sz="2000" b="0" i="1" smtClean="0">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2236.1</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26.6</m:t>
                              </m:r>
                            </m:e>
                            <m:e>
                              <m:r>
                                <a:rPr lang="en-US" sz="2000" i="1">
                                  <a:latin typeface="Cambria Math" panose="02040503050406030204" pitchFamily="18" charset="0"/>
                                </a:rPr>
                                <m:t>2</m:t>
                              </m:r>
                              <m:r>
                                <a:rPr lang="en-US" sz="2000" b="0" i="1" smtClean="0">
                                  <a:latin typeface="Cambria Math" panose="02040503050406030204" pitchFamily="18" charset="0"/>
                                </a:rPr>
                                <m:t>506.0</m:t>
                              </m:r>
                              <m:r>
                                <a:rPr lang="en-US" sz="2000" i="1">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8</m:t>
                              </m:r>
                              <m:r>
                                <a:rPr lang="en-US" sz="2000" i="1">
                                  <a:latin typeface="Cambria Math" panose="02040503050406030204" pitchFamily="18" charset="0"/>
                                  <a:ea typeface="Cambria Math" panose="02040503050406030204" pitchFamily="18" charset="0"/>
                                </a:rPr>
                                <m:t>.6</m:t>
                              </m:r>
                            </m:e>
                            <m:e>
                              <m:r>
                                <a:rPr lang="en-US" sz="2000" i="1">
                                  <a:latin typeface="Cambria Math" panose="02040503050406030204" pitchFamily="18" charset="0"/>
                                </a:rPr>
                                <m:t>2</m:t>
                              </m:r>
                              <m:r>
                                <a:rPr lang="en-US" sz="2000" b="0" i="1" smtClean="0">
                                  <a:latin typeface="Cambria Math" panose="02040503050406030204" pitchFamily="18" charset="0"/>
                                </a:rPr>
                                <m:t>101.4</m:t>
                              </m:r>
                              <m:r>
                                <a:rPr lang="en-US" sz="2000" i="1">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3</m:t>
                              </m:r>
                            </m:e>
                          </m:eqArr>
                        </m:e>
                      </m:d>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𝑘𝑉𝐴</m:t>
                      </m:r>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2971800" y="1146797"/>
                <a:ext cx="3413307" cy="906210"/>
              </a:xfrm>
              <a:prstGeom prst="rect">
                <a:avLst/>
              </a:prstGeom>
              <a:blipFill>
                <a:blip r:embed="rId2"/>
                <a:stretch>
                  <a:fillRect/>
                </a:stretch>
              </a:blipFill>
            </p:spPr>
            <p:txBody>
              <a:bodyPr/>
              <a:lstStyle/>
              <a:p>
                <a:r>
                  <a:rPr lang="en-US">
                    <a:noFill/>
                  </a:rPr>
                  <a:t> </a:t>
                </a:r>
              </a:p>
            </p:txBody>
          </p:sp>
        </mc:Fallback>
      </mc:AlternateContent>
      <p:sp>
        <p:nvSpPr>
          <p:cNvPr id="5" name="Rectangle 4"/>
          <p:cNvSpPr/>
          <p:nvPr/>
        </p:nvSpPr>
        <p:spPr>
          <a:xfrm>
            <a:off x="144518" y="2155503"/>
            <a:ext cx="8991600" cy="1477328"/>
          </a:xfrm>
          <a:prstGeom prst="rect">
            <a:avLst/>
          </a:prstGeom>
        </p:spPr>
        <p:txBody>
          <a:bodyPr wrap="square">
            <a:spAutoFit/>
          </a:bodyPr>
          <a:lstStyle/>
          <a:p>
            <a:pPr algn="just"/>
            <a:r>
              <a:rPr lang="en-US" sz="1800" dirty="0">
                <a:solidFill>
                  <a:srgbClr val="000000"/>
                </a:solidFill>
              </a:rPr>
              <a:t>The load is specified to be 50% constant complex power, 20% constant impedance, and 30% constant current. The nominal line-to-line voltage of the feeder is 12.47 kV</a:t>
            </a:r>
            <a:r>
              <a:rPr lang="en-US" sz="1800" dirty="0" smtClean="0">
                <a:solidFill>
                  <a:srgbClr val="000000"/>
                </a:solidFill>
              </a:rPr>
              <a:t>.</a:t>
            </a:r>
            <a:endParaRPr lang="en-US" sz="1800" dirty="0">
              <a:solidFill>
                <a:srgbClr val="000000"/>
              </a:solidFill>
            </a:endParaRPr>
          </a:p>
          <a:p>
            <a:pPr algn="just"/>
            <a:r>
              <a:rPr lang="en-US" sz="1800" dirty="0">
                <a:solidFill>
                  <a:srgbClr val="000000"/>
                </a:solidFill>
              </a:rPr>
              <a:t>A. Assume the nominal voltage and compute the component of load current attributed to each component of the load and the total load current</a:t>
            </a:r>
            <a:r>
              <a:rPr lang="en-US" sz="1800" dirty="0" smtClean="0">
                <a:solidFill>
                  <a:srgbClr val="000000"/>
                </a:solidFill>
              </a:rPr>
              <a:t>. The </a:t>
            </a:r>
            <a:r>
              <a:rPr lang="en-US" sz="1800" dirty="0">
                <a:solidFill>
                  <a:srgbClr val="000000"/>
                </a:solidFill>
              </a:rPr>
              <a:t>assumed line-to-neutral voltages at the start of the iterative routine are</a:t>
            </a:r>
          </a:p>
        </p:txBody>
      </p:sp>
      <mc:AlternateContent xmlns:mc="http://schemas.openxmlformats.org/markup-compatibility/2006" xmlns:a14="http://schemas.microsoft.com/office/drawing/2010/main">
        <mc:Choice Requires="a14">
          <p:sp>
            <p:nvSpPr>
              <p:cNvPr id="9" name="Rectangle 8"/>
              <p:cNvSpPr/>
              <p:nvPr/>
            </p:nvSpPr>
            <p:spPr>
              <a:xfrm>
                <a:off x="3050732" y="3595779"/>
                <a:ext cx="3455626"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𝑉𝐿𝑁</m:t>
                              </m:r>
                            </m:e>
                            <m:sub>
                              <m:r>
                                <a:rPr lang="en-US" sz="2000" b="0" i="1" smtClean="0">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7200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e>
                            <m:e>
                              <m:r>
                                <a:rPr lang="en-US" sz="2000" i="1">
                                  <a:latin typeface="Cambria Math" panose="02040503050406030204" pitchFamily="18" charset="0"/>
                                </a:rPr>
                                <m:t>7200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−12</m:t>
                              </m:r>
                              <m:r>
                                <a:rPr lang="en-US" sz="2000" i="1">
                                  <a:latin typeface="Cambria Math" panose="02040503050406030204" pitchFamily="18" charset="0"/>
                                  <a:ea typeface="Cambria Math" panose="02040503050406030204" pitchFamily="18" charset="0"/>
                                </a:rPr>
                                <m:t>0</m:t>
                              </m:r>
                            </m:e>
                            <m:e>
                              <m:r>
                                <a:rPr lang="en-US" sz="2000" i="1">
                                  <a:latin typeface="Cambria Math" panose="02040503050406030204" pitchFamily="18" charset="0"/>
                                </a:rPr>
                                <m:t>7200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12</m:t>
                              </m:r>
                              <m:r>
                                <a:rPr lang="en-US" sz="2000" i="1">
                                  <a:latin typeface="Cambria Math" panose="02040503050406030204" pitchFamily="18" charset="0"/>
                                  <a:ea typeface="Cambria Math" panose="02040503050406030204" pitchFamily="18" charset="0"/>
                                </a:rPr>
                                <m:t>0</m:t>
                              </m:r>
                            </m:e>
                          </m:eqArr>
                        </m:e>
                      </m:d>
                      <m:r>
                        <a:rPr lang="en-US" sz="2000" b="0" i="1" smtClean="0">
                          <a:latin typeface="Cambria Math" panose="02040503050406030204" pitchFamily="18" charset="0"/>
                          <a:ea typeface="Cambria Math" panose="02040503050406030204" pitchFamily="18" charset="0"/>
                        </a:rPr>
                        <m:t>𝑉</m:t>
                      </m:r>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3050732" y="3595779"/>
                <a:ext cx="3455626" cy="906210"/>
              </a:xfrm>
              <a:prstGeom prst="rect">
                <a:avLst/>
              </a:prstGeom>
              <a:blipFill>
                <a:blip r:embed="rId3"/>
                <a:stretch>
                  <a:fillRect/>
                </a:stretch>
              </a:blipFill>
            </p:spPr>
            <p:txBody>
              <a:bodyPr/>
              <a:lstStyle/>
              <a:p>
                <a:r>
                  <a:rPr lang="en-US">
                    <a:noFill/>
                  </a:rPr>
                  <a:t> </a:t>
                </a:r>
              </a:p>
            </p:txBody>
          </p:sp>
        </mc:Fallback>
      </mc:AlternateContent>
      <p:sp>
        <p:nvSpPr>
          <p:cNvPr id="10" name="Rectangle 9"/>
          <p:cNvSpPr/>
          <p:nvPr/>
        </p:nvSpPr>
        <p:spPr>
          <a:xfrm>
            <a:off x="168166" y="4538297"/>
            <a:ext cx="8975834" cy="369332"/>
          </a:xfrm>
          <a:prstGeom prst="rect">
            <a:avLst/>
          </a:prstGeom>
        </p:spPr>
        <p:txBody>
          <a:bodyPr wrap="square">
            <a:spAutoFit/>
          </a:bodyPr>
          <a:lstStyle/>
          <a:p>
            <a:r>
              <a:rPr lang="en-US" sz="1800" dirty="0">
                <a:solidFill>
                  <a:srgbClr val="000000"/>
                </a:solidFill>
              </a:rPr>
              <a:t>The component of currents due to the constant complex power is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0"/>
              <p:cNvSpPr/>
              <p:nvPr/>
            </p:nvSpPr>
            <p:spPr>
              <a:xfrm>
                <a:off x="2054562" y="5067078"/>
                <a:ext cx="5447966" cy="912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𝑝𝑞</m:t>
                          </m:r>
                        </m:e>
                        <m:sub>
                          <m:r>
                            <a:rPr lang="en-US" sz="2000" b="0" i="1" smtClean="0">
                              <a:latin typeface="Cambria Math" panose="02040503050406030204" pitchFamily="18" charset="0"/>
                            </a:rPr>
                            <m:t>𝑖</m:t>
                          </m:r>
                        </m:sub>
                      </m:sSub>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𝑖</m:t>
                                      </m:r>
                                    </m:sub>
                                  </m:sSub>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1000</m:t>
                                  </m:r>
                                </m:num>
                                <m:den>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𝐿𝑁</m:t>
                                      </m:r>
                                    </m:e>
                                    <m:sub>
                                      <m:r>
                                        <a:rPr lang="en-US" sz="2000" b="0" i="1" smtClean="0">
                                          <a:latin typeface="Cambria Math" panose="02040503050406030204" pitchFamily="18" charset="0"/>
                                        </a:rPr>
                                        <m:t>𝑖</m:t>
                                      </m:r>
                                    </m:sub>
                                  </m:sSub>
                                </m:den>
                              </m:f>
                            </m:e>
                          </m:d>
                        </m:e>
                        <m:sup>
                          <m:r>
                            <a:rPr lang="en-US" sz="2000" i="1">
                              <a:latin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0.5</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155.3</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26.6</m:t>
                              </m:r>
                            </m:e>
                            <m:e>
                              <m:r>
                                <a:rPr lang="en-US" sz="2000" b="0" i="1" smtClean="0">
                                  <a:latin typeface="Cambria Math" panose="02040503050406030204" pitchFamily="18" charset="0"/>
                                </a:rPr>
                                <m:t>174.0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−148.6</m:t>
                              </m:r>
                            </m:e>
                            <m:e>
                              <m:r>
                                <a:rPr lang="en-US" sz="2000" b="0" i="1" smtClean="0">
                                  <a:latin typeface="Cambria Math" panose="02040503050406030204" pitchFamily="18" charset="0"/>
                                </a:rPr>
                                <m:t>146.0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94.7</m:t>
                              </m:r>
                            </m:e>
                          </m:eqArr>
                        </m:e>
                      </m:d>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𝐴</m:t>
                      </m:r>
                    </m:oMath>
                  </m:oMathPara>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2054562" y="5067078"/>
                <a:ext cx="5447966" cy="912494"/>
              </a:xfrm>
              <a:prstGeom prst="rect">
                <a:avLst/>
              </a:prstGeom>
              <a:blipFill>
                <a:blip r:embed="rId4"/>
                <a:stretch>
                  <a:fillRect/>
                </a:stretch>
              </a:blipFill>
            </p:spPr>
            <p:txBody>
              <a:bodyPr/>
              <a:lstStyle/>
              <a:p>
                <a:r>
                  <a:rPr lang="en-US">
                    <a:noFill/>
                  </a:rPr>
                  <a:t> </a:t>
                </a:r>
              </a:p>
            </p:txBody>
          </p:sp>
        </mc:Fallback>
      </mc:AlternateContent>
      <p:sp>
        <p:nvSpPr>
          <p:cNvPr id="12"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89724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2121093"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4" name="Slide Number Placeholder 3"/>
          <p:cNvSpPr>
            <a:spLocks noGrp="1"/>
          </p:cNvSpPr>
          <p:nvPr>
            <p:ph type="sldNum" sz="quarter" idx="12"/>
          </p:nvPr>
        </p:nvSpPr>
        <p:spPr/>
        <p:txBody>
          <a:bodyPr/>
          <a:lstStyle/>
          <a:p>
            <a:fld id="{5B7A2384-8C5D-49F6-8259-B9A64ECD4852}" type="slidenum">
              <a:rPr lang="en-US" smtClean="0"/>
              <a:t>12</a:t>
            </a:fld>
            <a:endParaRPr lang="en-US" dirty="0"/>
          </a:p>
        </p:txBody>
      </p:sp>
      <mc:AlternateContent xmlns:mc="http://schemas.openxmlformats.org/markup-compatibility/2006" xmlns:a14="http://schemas.microsoft.com/office/drawing/2010/main">
        <mc:Choice Requires="a14">
          <p:sp>
            <p:nvSpPr>
              <p:cNvPr id="11" name="Rectangle 10"/>
              <p:cNvSpPr/>
              <p:nvPr/>
            </p:nvSpPr>
            <p:spPr>
              <a:xfrm>
                <a:off x="2447027" y="1084679"/>
                <a:ext cx="4521174" cy="1070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rPr>
                            <m:t>𝑍</m:t>
                          </m:r>
                        </m:e>
                        <m:sub>
                          <m:r>
                            <a:rPr lang="en-US" sz="2000" b="0" i="1" smtClean="0">
                              <a:latin typeface="Cambria Math" panose="02040503050406030204" pitchFamily="18" charset="0"/>
                            </a:rPr>
                            <m:t>𝑖</m:t>
                          </m:r>
                        </m:sub>
                      </m:sSub>
                      <m:r>
                        <a:rPr lang="en-US" sz="2000" i="1">
                          <a:latin typeface="Cambria Math" panose="02040503050406030204" pitchFamily="18" charset="0"/>
                        </a:rPr>
                        <m:t>=</m:t>
                      </m:r>
                      <m:f>
                        <m:fPr>
                          <m:ctrlPr>
                            <a:rPr lang="en-US" sz="2000" i="1" smtClean="0">
                              <a:latin typeface="Cambria Math" panose="02040503050406030204" pitchFamily="18" charset="0"/>
                            </a:rPr>
                          </m:ctrlPr>
                        </m:fPr>
                        <m:num>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𝑉𝐿𝑁</m:t>
                              </m:r>
                            </m:e>
                            <m:sub>
                              <m:r>
                                <a:rPr lang="en-US" sz="2000" b="0" i="1" smtClean="0">
                                  <a:latin typeface="Cambria Math" panose="02040503050406030204" pitchFamily="18" charset="0"/>
                                </a:rPr>
                                <m:t>𝑖</m:t>
                              </m:r>
                            </m:sub>
                            <m:sup>
                              <m:r>
                                <a:rPr lang="en-US" sz="2000" b="0" i="1" smtClean="0">
                                  <a:latin typeface="Cambria Math" panose="02040503050406030204" pitchFamily="18" charset="0"/>
                                </a:rPr>
                                <m:t>2</m:t>
                              </m:r>
                            </m:sup>
                          </m:sSubSup>
                        </m:num>
                        <m:den>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𝑆</m:t>
                              </m:r>
                            </m:e>
                            <m:sub>
                              <m:r>
                                <a:rPr lang="en-US" sz="2000" i="1">
                                  <a:latin typeface="Cambria Math" panose="02040503050406030204" pitchFamily="18" charset="0"/>
                                </a:rPr>
                                <m:t>𝑖</m:t>
                              </m:r>
                            </m:sub>
                            <m:sup>
                              <m:r>
                                <a:rPr lang="en-US" sz="2000" b="0" i="1" smtClean="0">
                                  <a:latin typeface="Cambria Math" panose="02040503050406030204" pitchFamily="18" charset="0"/>
                                </a:rPr>
                                <m:t>∗</m:t>
                              </m:r>
                            </m:sup>
                          </m:sSubSup>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1000</m:t>
                          </m:r>
                        </m:den>
                      </m:f>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0.5</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20.7+</m:t>
                              </m:r>
                              <m:r>
                                <a:rPr lang="en-US" sz="2000" b="0" i="1" smtClean="0">
                                  <a:latin typeface="Cambria Math" panose="02040503050406030204" pitchFamily="18" charset="0"/>
                                </a:rPr>
                                <m:t>𝑗</m:t>
                              </m:r>
                              <m:r>
                                <a:rPr lang="en-US" sz="2000" b="0" i="1" smtClean="0">
                                  <a:latin typeface="Cambria Math" panose="02040503050406030204" pitchFamily="18" charset="0"/>
                                </a:rPr>
                                <m:t>10.4</m:t>
                              </m:r>
                            </m:e>
                            <m:e>
                              <m:r>
                                <a:rPr lang="en-US" sz="2000" b="0" i="1" smtClean="0">
                                  <a:latin typeface="Cambria Math" panose="02040503050406030204" pitchFamily="18" charset="0"/>
                                </a:rPr>
                                <m:t>18.2</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9.9</m:t>
                              </m:r>
                            </m:e>
                            <m:e>
                              <m:r>
                                <a:rPr lang="en-US" sz="2000" b="0" i="1" smtClean="0">
                                  <a:latin typeface="Cambria Math" panose="02040503050406030204" pitchFamily="18" charset="0"/>
                                </a:rPr>
                                <m:t>22.3</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10.6</m:t>
                              </m:r>
                            </m:e>
                          </m:eqArr>
                        </m:e>
                      </m:d>
                      <m:r>
                        <a:rPr lang="en-US" sz="2000" i="1">
                          <a:latin typeface="Cambria Math" panose="02040503050406030204" pitchFamily="18" charset="0"/>
                          <a:ea typeface="Cambria Math" panose="02040503050406030204" pitchFamily="18" charset="0"/>
                        </a:rPr>
                        <m:t> </m:t>
                      </m:r>
                      <m:r>
                        <m:rPr>
                          <m:sty m:val="p"/>
                        </m:rPr>
                        <a:rPr lang="el-GR" sz="2000" i="1" smtClean="0">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2447027" y="1084679"/>
                <a:ext cx="4521174" cy="1070549"/>
              </a:xfrm>
              <a:prstGeom prst="rect">
                <a:avLst/>
              </a:prstGeom>
              <a:blipFill>
                <a:blip r:embed="rId2"/>
                <a:stretch>
                  <a:fillRect/>
                </a:stretch>
              </a:blipFill>
            </p:spPr>
            <p:txBody>
              <a:bodyPr/>
              <a:lstStyle/>
              <a:p>
                <a:r>
                  <a:rPr lang="en-US">
                    <a:noFill/>
                  </a:rPr>
                  <a:t> </a:t>
                </a:r>
              </a:p>
            </p:txBody>
          </p:sp>
        </mc:Fallback>
      </mc:AlternateContent>
      <p:sp>
        <p:nvSpPr>
          <p:cNvPr id="6" name="Rectangle 5"/>
          <p:cNvSpPr/>
          <p:nvPr/>
        </p:nvSpPr>
        <p:spPr>
          <a:xfrm>
            <a:off x="189186" y="647700"/>
            <a:ext cx="8954814" cy="400110"/>
          </a:xfrm>
          <a:prstGeom prst="rect">
            <a:avLst/>
          </a:prstGeom>
        </p:spPr>
        <p:txBody>
          <a:bodyPr wrap="square">
            <a:spAutoFit/>
          </a:bodyPr>
          <a:lstStyle/>
          <a:p>
            <a:r>
              <a:rPr lang="en-US" sz="2000" dirty="0">
                <a:solidFill>
                  <a:srgbClr val="000000"/>
                </a:solidFill>
              </a:rPr>
              <a:t>The constant impedances for that part of the load are computed as</a:t>
            </a:r>
            <a:endParaRPr lang="en-US" sz="2000" dirty="0">
              <a:solidFill>
                <a:srgbClr val="000000"/>
              </a:solidFill>
              <a:effectLst/>
            </a:endParaRPr>
          </a:p>
        </p:txBody>
      </p:sp>
      <p:sp>
        <p:nvSpPr>
          <p:cNvPr id="13" name="Rectangle 12"/>
          <p:cNvSpPr/>
          <p:nvPr/>
        </p:nvSpPr>
        <p:spPr>
          <a:xfrm>
            <a:off x="189186" y="2285886"/>
            <a:ext cx="8878614" cy="707886"/>
          </a:xfrm>
          <a:prstGeom prst="rect">
            <a:avLst/>
          </a:prstGeom>
        </p:spPr>
        <p:txBody>
          <a:bodyPr wrap="square">
            <a:spAutoFit/>
          </a:bodyPr>
          <a:lstStyle/>
          <a:p>
            <a:r>
              <a:rPr lang="en-US" sz="2000" dirty="0">
                <a:solidFill>
                  <a:srgbClr val="000000"/>
                </a:solidFill>
              </a:rPr>
              <a:t>For the first iteration, the currents due to the constant impedance portion of the load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Rectangle 13"/>
              <p:cNvSpPr/>
              <p:nvPr/>
            </p:nvSpPr>
            <p:spPr>
              <a:xfrm>
                <a:off x="2316198" y="2737414"/>
                <a:ext cx="4627549"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𝑧</m:t>
                          </m:r>
                        </m:e>
                        <m:sub>
                          <m:r>
                            <a:rPr lang="en-US" sz="2000" b="0" i="1" smtClean="0">
                              <a:latin typeface="Cambria Math" panose="02040503050406030204" pitchFamily="18" charset="0"/>
                            </a:rPr>
                            <m:t>𝑖</m:t>
                          </m:r>
                        </m:sub>
                      </m:sSub>
                      <m:r>
                        <a:rPr lang="en-US" sz="2000" i="1">
                          <a:latin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𝑉𝐿𝑁</m:t>
                                  </m:r>
                                </m:e>
                                <m:sub>
                                  <m:r>
                                    <a:rPr lang="en-US" sz="2000" i="1">
                                      <a:latin typeface="Cambria Math" panose="02040503050406030204" pitchFamily="18" charset="0"/>
                                    </a:rPr>
                                    <m:t>𝑖</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𝑖</m:t>
                                  </m:r>
                                </m:sub>
                              </m:sSub>
                            </m:den>
                          </m:f>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0.2</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62.1</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26.6</m:t>
                              </m:r>
                            </m:e>
                            <m:e>
                              <m:r>
                                <a:rPr lang="en-US" sz="2000" b="0" i="1" smtClean="0">
                                  <a:latin typeface="Cambria Math" panose="02040503050406030204" pitchFamily="18" charset="0"/>
                                </a:rPr>
                                <m:t>69.6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−148.6</m:t>
                              </m:r>
                            </m:e>
                            <m:e>
                              <m:r>
                                <a:rPr lang="en-US" sz="2000" b="0" i="1" smtClean="0">
                                  <a:latin typeface="Cambria Math" panose="02040503050406030204" pitchFamily="18" charset="0"/>
                                </a:rPr>
                                <m:t>58.4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94.7</m:t>
                              </m:r>
                            </m:e>
                          </m:eqArr>
                        </m:e>
                      </m:d>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𝐴</m:t>
                      </m:r>
                    </m:oMath>
                  </m:oMathPara>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2316198" y="2737414"/>
                <a:ext cx="4627549" cy="906210"/>
              </a:xfrm>
              <a:prstGeom prst="rect">
                <a:avLst/>
              </a:prstGeom>
              <a:blipFill>
                <a:blip r:embed="rId3"/>
                <a:stretch>
                  <a:fillRect/>
                </a:stretch>
              </a:blipFill>
            </p:spPr>
            <p:txBody>
              <a:bodyPr/>
              <a:lstStyle/>
              <a:p>
                <a:r>
                  <a:rPr lang="en-US">
                    <a:noFill/>
                  </a:rPr>
                  <a:t> </a:t>
                </a:r>
              </a:p>
            </p:txBody>
          </p:sp>
        </mc:Fallback>
      </mc:AlternateContent>
      <p:sp>
        <p:nvSpPr>
          <p:cNvPr id="15" name="Rectangle 14"/>
          <p:cNvSpPr/>
          <p:nvPr/>
        </p:nvSpPr>
        <p:spPr>
          <a:xfrm>
            <a:off x="223160" y="3814723"/>
            <a:ext cx="8920840" cy="400110"/>
          </a:xfrm>
          <a:prstGeom prst="rect">
            <a:avLst/>
          </a:prstGeom>
        </p:spPr>
        <p:txBody>
          <a:bodyPr wrap="square">
            <a:spAutoFit/>
          </a:bodyPr>
          <a:lstStyle/>
          <a:p>
            <a:r>
              <a:rPr lang="en-US" sz="2000" dirty="0">
                <a:solidFill>
                  <a:srgbClr val="000000"/>
                </a:solidFill>
              </a:rPr>
              <a:t>The magnitudes of the constant current portion of the load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Rectangle 15"/>
              <p:cNvSpPr/>
              <p:nvPr/>
            </p:nvSpPr>
            <p:spPr>
              <a:xfrm>
                <a:off x="2512237" y="4227025"/>
                <a:ext cx="4445961"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𝑀</m:t>
                          </m:r>
                        </m:e>
                        <m:sub>
                          <m:r>
                            <a:rPr lang="en-US" sz="2000" b="0" i="1" smtClean="0">
                              <a:latin typeface="Cambria Math" panose="02040503050406030204" pitchFamily="18" charset="0"/>
                            </a:rPr>
                            <m:t>𝑖</m:t>
                          </m:r>
                        </m:sub>
                      </m:sSub>
                      <m:r>
                        <a:rPr lang="en-US" sz="2000" i="1">
                          <a:latin typeface="Cambria Math" panose="02040503050406030204" pitchFamily="18" charset="0"/>
                        </a:rPr>
                        <m:t>=</m:t>
                      </m:r>
                      <m:d>
                        <m:dPr>
                          <m:begChr m:val="|"/>
                          <m:endChr m:val="|"/>
                          <m:ctrlPr>
                            <a:rPr lang="en-US" sz="2000" i="1" smtClean="0">
                              <a:latin typeface="Cambria Math" panose="02040503050406030204" pitchFamily="18" charset="0"/>
                            </a:rPr>
                          </m:ctrlPr>
                        </m:dPr>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∙1000</m:t>
                                      </m:r>
                                    </m:num>
                                    <m:den>
                                      <m:sSub>
                                        <m:sSubPr>
                                          <m:ctrlPr>
                                            <a:rPr lang="en-US" sz="2000" i="1">
                                              <a:latin typeface="Cambria Math" panose="02040503050406030204" pitchFamily="18" charset="0"/>
                                            </a:rPr>
                                          </m:ctrlPr>
                                        </m:sSubPr>
                                        <m:e>
                                          <m:r>
                                            <a:rPr lang="en-US" sz="2000" i="1">
                                              <a:latin typeface="Cambria Math" panose="02040503050406030204" pitchFamily="18" charset="0"/>
                                            </a:rPr>
                                            <m:t>𝑉𝐿𝑁</m:t>
                                          </m:r>
                                        </m:e>
                                        <m:sub>
                                          <m:r>
                                            <a:rPr lang="en-US" sz="2000" i="1">
                                              <a:latin typeface="Cambria Math" panose="02040503050406030204" pitchFamily="18" charset="0"/>
                                            </a:rPr>
                                            <m:t>𝑖</m:t>
                                          </m:r>
                                        </m:sub>
                                      </m:sSub>
                                    </m:den>
                                  </m:f>
                                </m:e>
                              </m:d>
                            </m:e>
                            <m:sup>
                              <m:r>
                                <a:rPr lang="en-US" sz="2000" i="1">
                                  <a:latin typeface="Cambria Math" panose="02040503050406030204" pitchFamily="18" charset="0"/>
                                </a:rPr>
                                <m:t>∗</m:t>
                              </m:r>
                            </m:sup>
                          </m:sSup>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0.3</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93.2</m:t>
                              </m:r>
                            </m:e>
                            <m:e>
                              <m:r>
                                <a:rPr lang="en-US" sz="2000" b="0" i="1" smtClean="0">
                                  <a:latin typeface="Cambria Math" panose="02040503050406030204" pitchFamily="18" charset="0"/>
                                </a:rPr>
                                <m:t>104.4</m:t>
                              </m:r>
                            </m:e>
                            <m:e>
                              <m:r>
                                <a:rPr lang="en-US" sz="2000" b="0" i="1" smtClean="0">
                                  <a:latin typeface="Cambria Math" panose="02040503050406030204" pitchFamily="18" charset="0"/>
                                </a:rPr>
                                <m:t>87.6</m:t>
                              </m:r>
                            </m:e>
                          </m:eqArr>
                        </m:e>
                      </m:d>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𝐴</m:t>
                      </m:r>
                    </m:oMath>
                  </m:oMathPara>
                </a14:m>
                <a:endParaRPr lang="en-US" sz="2000" dirty="0"/>
              </a:p>
            </p:txBody>
          </p:sp>
        </mc:Choice>
        <mc:Fallback xmlns="">
          <p:sp>
            <p:nvSpPr>
              <p:cNvPr id="16" name="Rectangle 15"/>
              <p:cNvSpPr>
                <a:spLocks noRot="1" noChangeAspect="1" noMove="1" noResize="1" noEditPoints="1" noAdjustHandles="1" noChangeArrowheads="1" noChangeShapeType="1" noTextEdit="1"/>
              </p:cNvSpPr>
              <p:nvPr/>
            </p:nvSpPr>
            <p:spPr>
              <a:xfrm>
                <a:off x="2512237" y="4227025"/>
                <a:ext cx="4445961" cy="906210"/>
              </a:xfrm>
              <a:prstGeom prst="rect">
                <a:avLst/>
              </a:prstGeom>
              <a:blipFill>
                <a:blip r:embed="rId4"/>
                <a:stretch>
                  <a:fillRect/>
                </a:stretch>
              </a:blipFill>
            </p:spPr>
            <p:txBody>
              <a:bodyPr/>
              <a:lstStyle/>
              <a:p>
                <a:r>
                  <a:rPr lang="en-US">
                    <a:noFill/>
                  </a:rPr>
                  <a:t> </a:t>
                </a:r>
              </a:p>
            </p:txBody>
          </p:sp>
        </mc:Fallback>
      </mc:AlternateContent>
      <p:sp>
        <p:nvSpPr>
          <p:cNvPr id="10"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505917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2121093"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4" name="Slide Number Placeholder 3"/>
          <p:cNvSpPr>
            <a:spLocks noGrp="1"/>
          </p:cNvSpPr>
          <p:nvPr>
            <p:ph type="sldNum" sz="quarter" idx="12"/>
          </p:nvPr>
        </p:nvSpPr>
        <p:spPr/>
        <p:txBody>
          <a:bodyPr/>
          <a:lstStyle/>
          <a:p>
            <a:fld id="{5B7A2384-8C5D-49F6-8259-B9A64ECD4852}" type="slidenum">
              <a:rPr lang="en-US" sz="1100" smtClean="0"/>
              <a:t>13</a:t>
            </a:fld>
            <a:endParaRPr lang="en-US" sz="1100" dirty="0"/>
          </a:p>
        </p:txBody>
      </p:sp>
      <mc:AlternateContent xmlns:mc="http://schemas.openxmlformats.org/markup-compatibility/2006" xmlns:a14="http://schemas.microsoft.com/office/drawing/2010/main">
        <mc:Choice Requires="a14">
          <p:sp>
            <p:nvSpPr>
              <p:cNvPr id="14" name="Rectangle 13"/>
              <p:cNvSpPr/>
              <p:nvPr/>
            </p:nvSpPr>
            <p:spPr>
              <a:xfrm>
                <a:off x="2341213" y="1002175"/>
                <a:ext cx="4660956"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𝐼</m:t>
                          </m:r>
                        </m:e>
                        <m:sub>
                          <m:r>
                            <a:rPr lang="en-US" sz="2000" b="0" i="1" smtClean="0">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𝑀</m:t>
                          </m:r>
                        </m:e>
                        <m:sub>
                          <m:r>
                            <a:rPr lang="en-US" sz="2000" i="1">
                              <a:latin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𝑖</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93.2</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26.6</m:t>
                              </m:r>
                            </m:e>
                            <m:e>
                              <m:r>
                                <a:rPr lang="en-US" sz="2000" b="0" i="1" smtClean="0">
                                  <a:latin typeface="Cambria Math" panose="02040503050406030204" pitchFamily="18" charset="0"/>
                                </a:rPr>
                                <m:t>104.4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−148.6</m:t>
                              </m:r>
                            </m:e>
                            <m:e>
                              <m:r>
                                <a:rPr lang="en-US" sz="2000" b="0" i="1" smtClean="0">
                                  <a:latin typeface="Cambria Math" panose="02040503050406030204" pitchFamily="18" charset="0"/>
                                </a:rPr>
                                <m:t>87.6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94.7</m:t>
                              </m:r>
                            </m:e>
                          </m:eqArr>
                        </m:e>
                      </m:d>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𝐴</m:t>
                      </m:r>
                    </m:oMath>
                  </m:oMathPara>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2341213" y="1002175"/>
                <a:ext cx="4660956" cy="906210"/>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170608" y="647700"/>
            <a:ext cx="8820992" cy="369332"/>
          </a:xfrm>
          <a:prstGeom prst="rect">
            <a:avLst/>
          </a:prstGeom>
        </p:spPr>
        <p:txBody>
          <a:bodyPr wrap="square">
            <a:spAutoFit/>
          </a:bodyPr>
          <a:lstStyle/>
          <a:p>
            <a:r>
              <a:rPr lang="en-US" sz="1800" dirty="0">
                <a:solidFill>
                  <a:srgbClr val="000000"/>
                </a:solidFill>
              </a:rPr>
              <a:t>The contribution of the load currents due to the constant current portion of the load is</a:t>
            </a:r>
            <a:endParaRPr lang="en-US" sz="1800" dirty="0">
              <a:solidFill>
                <a:srgbClr val="000000"/>
              </a:solidFill>
              <a:effectLst/>
            </a:endParaRPr>
          </a:p>
        </p:txBody>
      </p:sp>
      <p:sp>
        <p:nvSpPr>
          <p:cNvPr id="5" name="Rectangle 4"/>
          <p:cNvSpPr/>
          <p:nvPr/>
        </p:nvSpPr>
        <p:spPr>
          <a:xfrm>
            <a:off x="228600" y="1967969"/>
            <a:ext cx="8991600" cy="369332"/>
          </a:xfrm>
          <a:prstGeom prst="rect">
            <a:avLst/>
          </a:prstGeom>
        </p:spPr>
        <p:txBody>
          <a:bodyPr wrap="square">
            <a:spAutoFit/>
          </a:bodyPr>
          <a:lstStyle/>
          <a:p>
            <a:r>
              <a:rPr lang="en-US" sz="1800" dirty="0">
                <a:solidFill>
                  <a:srgbClr val="000000"/>
                </a:solidFill>
              </a:rPr>
              <a:t>The total load current is the sum of the three components: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7" name="Rectangle 6"/>
              <p:cNvSpPr/>
              <p:nvPr/>
            </p:nvSpPr>
            <p:spPr>
              <a:xfrm>
                <a:off x="1867100" y="2308661"/>
                <a:ext cx="5565306"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𝑎𝑏𝑐</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𝑝𝑞</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𝑧</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𝐼</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310.6</m:t>
                              </m:r>
                              <m:r>
                                <a:rPr lang="en-US" sz="2000" i="1">
                                  <a:latin typeface="Cambria Math" panose="02040503050406030204" pitchFamily="18" charset="0"/>
                                  <a:ea typeface="Cambria Math" panose="02040503050406030204" pitchFamily="18" charset="0"/>
                                </a:rPr>
                                <m:t>∠−26.6</m:t>
                              </m:r>
                            </m:e>
                            <m:e>
                              <m:r>
                                <a:rPr lang="en-US" sz="2000" b="0" i="1" smtClean="0">
                                  <a:latin typeface="Cambria Math" panose="02040503050406030204" pitchFamily="18" charset="0"/>
                                </a:rPr>
                                <m:t>348.1</m:t>
                              </m:r>
                              <m:r>
                                <a:rPr lang="en-US" sz="2000" i="1">
                                  <a:latin typeface="Cambria Math" panose="02040503050406030204" pitchFamily="18" charset="0"/>
                                  <a:ea typeface="Cambria Math" panose="02040503050406030204" pitchFamily="18" charset="0"/>
                                </a:rPr>
                                <m:t>∠−148.6</m:t>
                              </m:r>
                            </m:e>
                            <m:e>
                              <m:r>
                                <a:rPr lang="en-US" sz="2000" b="0" i="1" smtClean="0">
                                  <a:latin typeface="Cambria Math" panose="02040503050406030204" pitchFamily="18" charset="0"/>
                                </a:rPr>
                                <m:t>292.0</m:t>
                              </m:r>
                              <m:r>
                                <a:rPr lang="en-US" sz="2000" i="1">
                                  <a:latin typeface="Cambria Math" panose="02040503050406030204" pitchFamily="18" charset="0"/>
                                  <a:ea typeface="Cambria Math" panose="02040503050406030204" pitchFamily="18" charset="0"/>
                                </a:rPr>
                                <m:t>∠94.7</m:t>
                              </m:r>
                            </m:e>
                          </m:eqArr>
                        </m:e>
                      </m:d>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𝐴</m:t>
                      </m:r>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1867100" y="2308661"/>
                <a:ext cx="5565306" cy="906210"/>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124793" y="3429000"/>
            <a:ext cx="8866807" cy="646331"/>
          </a:xfrm>
          <a:prstGeom prst="rect">
            <a:avLst/>
          </a:prstGeom>
        </p:spPr>
        <p:txBody>
          <a:bodyPr wrap="square">
            <a:spAutoFit/>
          </a:bodyPr>
          <a:lstStyle/>
          <a:p>
            <a:pPr algn="just"/>
            <a:r>
              <a:rPr lang="en-US" sz="1800" dirty="0">
                <a:solidFill>
                  <a:srgbClr val="000000"/>
                </a:solidFill>
              </a:rPr>
              <a:t>B. Determine the currents at the start of the second iteration. The voltages at the load after the first iteration are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7" name="Rectangle 16"/>
              <p:cNvSpPr/>
              <p:nvPr/>
            </p:nvSpPr>
            <p:spPr>
              <a:xfrm>
                <a:off x="2959827" y="3901168"/>
                <a:ext cx="3590022" cy="912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𝑉𝐿𝑁</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6850.0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−1.9</m:t>
                              </m:r>
                            </m:e>
                            <m:e>
                              <m:r>
                                <a:rPr lang="en-US" sz="2000" i="1">
                                  <a:latin typeface="Cambria Math" panose="02040503050406030204" pitchFamily="18" charset="0"/>
                                </a:rPr>
                                <m:t>6</m:t>
                              </m:r>
                              <m:r>
                                <a:rPr lang="en-US" sz="2000" b="0" i="1" smtClean="0">
                                  <a:latin typeface="Cambria Math" panose="02040503050406030204" pitchFamily="18" charset="0"/>
                                </a:rPr>
                                <m:t>972.7</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122.1</m:t>
                              </m:r>
                            </m:e>
                            <m:e>
                              <m:r>
                                <a:rPr lang="en-US" sz="2000" b="0" i="1" smtClean="0">
                                  <a:latin typeface="Cambria Math" panose="02040503050406030204" pitchFamily="18" charset="0"/>
                                </a:rPr>
                                <m:t>6886.1</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117.5</m:t>
                              </m:r>
                            </m:e>
                          </m:eqArr>
                        </m:e>
                      </m:d>
                      <m:r>
                        <a:rPr lang="en-US" sz="2000" i="1">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𝑉</m:t>
                      </m:r>
                    </m:oMath>
                  </m:oMathPara>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2959827" y="3901168"/>
                <a:ext cx="3590022" cy="912494"/>
              </a:xfrm>
              <a:prstGeom prst="rect">
                <a:avLst/>
              </a:prstGeom>
              <a:blipFill>
                <a:blip r:embed="rId4"/>
                <a:stretch>
                  <a:fillRect/>
                </a:stretch>
              </a:blipFill>
            </p:spPr>
            <p:txBody>
              <a:bodyPr/>
              <a:lstStyle/>
              <a:p>
                <a:r>
                  <a:rPr lang="en-US">
                    <a:noFill/>
                  </a:rPr>
                  <a:t> </a:t>
                </a:r>
              </a:p>
            </p:txBody>
          </p:sp>
        </mc:Fallback>
      </mc:AlternateContent>
      <p:sp>
        <p:nvSpPr>
          <p:cNvPr id="9" name="Rectangle 8"/>
          <p:cNvSpPr/>
          <p:nvPr/>
        </p:nvSpPr>
        <p:spPr>
          <a:xfrm>
            <a:off x="170608" y="4953000"/>
            <a:ext cx="8897192" cy="923330"/>
          </a:xfrm>
          <a:prstGeom prst="rect">
            <a:avLst/>
          </a:prstGeom>
        </p:spPr>
        <p:txBody>
          <a:bodyPr wrap="square">
            <a:spAutoFit/>
          </a:bodyPr>
          <a:lstStyle/>
          <a:p>
            <a:pPr algn="just"/>
            <a:r>
              <a:rPr lang="en-US" sz="1800" dirty="0">
                <a:solidFill>
                  <a:srgbClr val="000000"/>
                </a:solidFill>
              </a:rPr>
              <a:t>The steps are repeated with the exceptions that the impedances of the constant impedance portion of the load will not be changed and the magnitude of the currents for the constant current portion of the load change will not change.</a:t>
            </a:r>
            <a:endParaRPr lang="en-US" sz="1800" dirty="0">
              <a:solidFill>
                <a:srgbClr val="000000"/>
              </a:solidFill>
              <a:effectLst/>
            </a:endParaRPr>
          </a:p>
        </p:txBody>
      </p:sp>
      <p:sp>
        <p:nvSpPr>
          <p:cNvPr id="11"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600538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2121093"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4" name="Slide Number Placeholder 3"/>
          <p:cNvSpPr>
            <a:spLocks noGrp="1"/>
          </p:cNvSpPr>
          <p:nvPr>
            <p:ph type="sldNum" sz="quarter" idx="12"/>
          </p:nvPr>
        </p:nvSpPr>
        <p:spPr/>
        <p:txBody>
          <a:bodyPr/>
          <a:lstStyle/>
          <a:p>
            <a:fld id="{5B7A2384-8C5D-49F6-8259-B9A64ECD4852}" type="slidenum">
              <a:rPr lang="en-US" sz="1100" smtClean="0"/>
              <a:t>14</a:t>
            </a:fld>
            <a:endParaRPr lang="en-US" sz="1100" dirty="0"/>
          </a:p>
        </p:txBody>
      </p:sp>
      <p:sp>
        <p:nvSpPr>
          <p:cNvPr id="6" name="Rectangle 5"/>
          <p:cNvSpPr/>
          <p:nvPr/>
        </p:nvSpPr>
        <p:spPr>
          <a:xfrm>
            <a:off x="152400" y="647700"/>
            <a:ext cx="8991600" cy="369332"/>
          </a:xfrm>
          <a:prstGeom prst="rect">
            <a:avLst/>
          </a:prstGeom>
        </p:spPr>
        <p:txBody>
          <a:bodyPr wrap="square">
            <a:spAutoFit/>
          </a:bodyPr>
          <a:lstStyle/>
          <a:p>
            <a:r>
              <a:rPr lang="en-US" sz="1800" dirty="0">
                <a:solidFill>
                  <a:srgbClr val="000000"/>
                </a:solidFill>
              </a:rPr>
              <a:t>The constant complex power portion of the load currents is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2" name="Rectangle 11"/>
              <p:cNvSpPr/>
              <p:nvPr/>
            </p:nvSpPr>
            <p:spPr>
              <a:xfrm>
                <a:off x="2438398" y="1026860"/>
                <a:ext cx="5447966" cy="912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𝑝𝑞</m:t>
                          </m:r>
                        </m:e>
                        <m:sub>
                          <m:r>
                            <a:rPr lang="en-US" sz="2000" b="0" i="1" smtClean="0">
                              <a:latin typeface="Cambria Math" panose="02040503050406030204" pitchFamily="18" charset="0"/>
                            </a:rPr>
                            <m:t>𝑖</m:t>
                          </m:r>
                        </m:sub>
                      </m:sSub>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𝑖</m:t>
                                      </m:r>
                                    </m:sub>
                                  </m:sSub>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1000</m:t>
                                  </m:r>
                                </m:num>
                                <m:den>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𝐿𝑁</m:t>
                                      </m:r>
                                    </m:e>
                                    <m:sub>
                                      <m:r>
                                        <a:rPr lang="en-US" sz="2000" b="0" i="1" smtClean="0">
                                          <a:latin typeface="Cambria Math" panose="02040503050406030204" pitchFamily="18" charset="0"/>
                                        </a:rPr>
                                        <m:t>𝑖</m:t>
                                      </m:r>
                                    </m:sub>
                                  </m:sSub>
                                </m:den>
                              </m:f>
                            </m:e>
                          </m:d>
                        </m:e>
                        <m:sup>
                          <m:r>
                            <a:rPr lang="en-US" sz="2000" i="1">
                              <a:latin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0.5</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163.2</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8.5</m:t>
                              </m:r>
                            </m:e>
                            <m:e>
                              <m:r>
                                <a:rPr lang="en-US" sz="2000" b="0" i="1" smtClean="0">
                                  <a:latin typeface="Cambria Math" panose="02040503050406030204" pitchFamily="18" charset="0"/>
                                </a:rPr>
                                <m:t>179.7</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−150.7</m:t>
                              </m:r>
                            </m:e>
                            <m:e>
                              <m:r>
                                <a:rPr lang="en-US" sz="2000" b="0" i="1" smtClean="0">
                                  <a:latin typeface="Cambria Math" panose="02040503050406030204" pitchFamily="18" charset="0"/>
                                </a:rPr>
                                <m:t>152.7</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92.1</m:t>
                              </m:r>
                            </m:e>
                          </m:eqArr>
                        </m:e>
                      </m:d>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𝐴</m:t>
                      </m:r>
                    </m:oMath>
                  </m:oMathPara>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2438398" y="1026860"/>
                <a:ext cx="5447966" cy="912494"/>
              </a:xfrm>
              <a:prstGeom prst="rect">
                <a:avLst/>
              </a:prstGeom>
              <a:blipFill>
                <a:blip r:embed="rId2"/>
                <a:stretch>
                  <a:fillRect/>
                </a:stretch>
              </a:blipFill>
            </p:spPr>
            <p:txBody>
              <a:bodyPr/>
              <a:lstStyle/>
              <a:p>
                <a:r>
                  <a:rPr lang="en-US">
                    <a:noFill/>
                  </a:rPr>
                  <a:t> </a:t>
                </a:r>
              </a:p>
            </p:txBody>
          </p:sp>
        </mc:Fallback>
      </mc:AlternateContent>
      <p:sp>
        <p:nvSpPr>
          <p:cNvPr id="10" name="Rectangle 9"/>
          <p:cNvSpPr/>
          <p:nvPr/>
        </p:nvSpPr>
        <p:spPr>
          <a:xfrm>
            <a:off x="228600" y="1866423"/>
            <a:ext cx="8991600" cy="369332"/>
          </a:xfrm>
          <a:prstGeom prst="rect">
            <a:avLst/>
          </a:prstGeom>
        </p:spPr>
        <p:txBody>
          <a:bodyPr wrap="square">
            <a:spAutoFit/>
          </a:bodyPr>
          <a:lstStyle/>
          <a:p>
            <a:r>
              <a:rPr lang="en-US" sz="1800" dirty="0">
                <a:solidFill>
                  <a:srgbClr val="000000"/>
                </a:solidFill>
              </a:rPr>
              <a:t>The currents due to the constant impedance portion of the load are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5" name="Rectangle 14"/>
              <p:cNvSpPr/>
              <p:nvPr/>
            </p:nvSpPr>
            <p:spPr>
              <a:xfrm>
                <a:off x="2667000" y="2223094"/>
                <a:ext cx="4627549" cy="912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𝑧</m:t>
                          </m:r>
                        </m:e>
                        <m:sub>
                          <m:r>
                            <a:rPr lang="en-US" sz="2000" b="0" i="1" smtClean="0">
                              <a:latin typeface="Cambria Math" panose="02040503050406030204" pitchFamily="18" charset="0"/>
                            </a:rPr>
                            <m:t>𝑖</m:t>
                          </m:r>
                        </m:sub>
                      </m:sSub>
                      <m:r>
                        <a:rPr lang="en-US" sz="2000" i="1">
                          <a:latin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𝑉𝐿𝑁</m:t>
                                  </m:r>
                                </m:e>
                                <m:sub>
                                  <m:r>
                                    <a:rPr lang="en-US" sz="2000" i="1">
                                      <a:latin typeface="Cambria Math" panose="02040503050406030204" pitchFamily="18" charset="0"/>
                                    </a:rPr>
                                    <m:t>𝑖</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𝑖</m:t>
                                  </m:r>
                                </m:sub>
                              </m:sSub>
                            </m:den>
                          </m:f>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0.2</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59.1</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8.5</m:t>
                              </m:r>
                            </m:e>
                            <m:e>
                              <m:r>
                                <a:rPr lang="en-US" sz="2000" b="0" i="1" smtClean="0">
                                  <a:latin typeface="Cambria Math" panose="02040503050406030204" pitchFamily="18" charset="0"/>
                                </a:rPr>
                                <m:t>67.4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−150.7</m:t>
                              </m:r>
                            </m:e>
                            <m:e>
                              <m:r>
                                <a:rPr lang="en-US" sz="2000" b="0" i="1" smtClean="0">
                                  <a:latin typeface="Cambria Math" panose="02040503050406030204" pitchFamily="18" charset="0"/>
                                </a:rPr>
                                <m:t>55.9</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92.1</m:t>
                              </m:r>
                            </m:e>
                          </m:eqArr>
                        </m:e>
                      </m:d>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𝐴</m:t>
                      </m:r>
                    </m:oMath>
                  </m:oMathPara>
                </a14:m>
                <a:endParaRPr lang="en-US" sz="2000" dirty="0"/>
              </a:p>
            </p:txBody>
          </p:sp>
        </mc:Choice>
        <mc:Fallback xmlns="">
          <p:sp>
            <p:nvSpPr>
              <p:cNvPr id="15" name="Rectangle 14"/>
              <p:cNvSpPr>
                <a:spLocks noRot="1" noChangeAspect="1" noMove="1" noResize="1" noEditPoints="1" noAdjustHandles="1" noChangeArrowheads="1" noChangeShapeType="1" noTextEdit="1"/>
              </p:cNvSpPr>
              <p:nvPr/>
            </p:nvSpPr>
            <p:spPr>
              <a:xfrm>
                <a:off x="2667000" y="2223094"/>
                <a:ext cx="4627549" cy="912494"/>
              </a:xfrm>
              <a:prstGeom prst="rect">
                <a:avLst/>
              </a:prstGeom>
              <a:blipFill>
                <a:blip r:embed="rId3"/>
                <a:stretch>
                  <a:fillRect/>
                </a:stretch>
              </a:blipFill>
            </p:spPr>
            <p:txBody>
              <a:bodyPr/>
              <a:lstStyle/>
              <a:p>
                <a:r>
                  <a:rPr lang="en-US">
                    <a:noFill/>
                  </a:rPr>
                  <a:t> </a:t>
                </a:r>
              </a:p>
            </p:txBody>
          </p:sp>
        </mc:Fallback>
      </mc:AlternateContent>
      <p:sp>
        <p:nvSpPr>
          <p:cNvPr id="16" name="Rectangle 15"/>
          <p:cNvSpPr/>
          <p:nvPr/>
        </p:nvSpPr>
        <p:spPr>
          <a:xfrm>
            <a:off x="228600" y="3048000"/>
            <a:ext cx="8991600" cy="369332"/>
          </a:xfrm>
          <a:prstGeom prst="rect">
            <a:avLst/>
          </a:prstGeom>
        </p:spPr>
        <p:txBody>
          <a:bodyPr wrap="square">
            <a:spAutoFit/>
          </a:bodyPr>
          <a:lstStyle/>
          <a:p>
            <a:r>
              <a:rPr lang="en-US" sz="1800" dirty="0">
                <a:solidFill>
                  <a:srgbClr val="000000"/>
                </a:solidFill>
              </a:rPr>
              <a:t>The currents due to the constant current portion of the load are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8" name="Rectangle 17"/>
              <p:cNvSpPr/>
              <p:nvPr/>
            </p:nvSpPr>
            <p:spPr>
              <a:xfrm>
                <a:off x="2792724" y="3413951"/>
                <a:ext cx="4660956" cy="912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𝐼</m:t>
                          </m:r>
                        </m:e>
                        <m:sub>
                          <m:r>
                            <a:rPr lang="en-US" sz="2000" b="0" i="1" smtClean="0">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𝑀</m:t>
                          </m:r>
                        </m:e>
                        <m:sub>
                          <m:r>
                            <a:rPr lang="en-US" sz="2000" i="1">
                              <a:latin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𝑖</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93.2</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8.5</m:t>
                              </m:r>
                            </m:e>
                            <m:e>
                              <m:r>
                                <a:rPr lang="en-US" sz="2000" b="0" i="1" smtClean="0">
                                  <a:latin typeface="Cambria Math" panose="02040503050406030204" pitchFamily="18" charset="0"/>
                                </a:rPr>
                                <m:t>104.4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−150.7</m:t>
                              </m:r>
                            </m:e>
                            <m:e>
                              <m:r>
                                <a:rPr lang="en-US" sz="2000" b="0" i="1" smtClean="0">
                                  <a:latin typeface="Cambria Math" panose="02040503050406030204" pitchFamily="18" charset="0"/>
                                </a:rPr>
                                <m:t>87.6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92.1</m:t>
                              </m:r>
                            </m:e>
                          </m:eqArr>
                        </m:e>
                      </m:d>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𝐴</m:t>
                      </m:r>
                    </m:oMath>
                  </m:oMathPara>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2792724" y="3413951"/>
                <a:ext cx="4660956" cy="912494"/>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218090" y="4248662"/>
            <a:ext cx="8915400" cy="369332"/>
          </a:xfrm>
          <a:prstGeom prst="rect">
            <a:avLst/>
          </a:prstGeom>
        </p:spPr>
        <p:txBody>
          <a:bodyPr wrap="square">
            <a:spAutoFit/>
          </a:bodyPr>
          <a:lstStyle/>
          <a:p>
            <a:r>
              <a:rPr lang="en-US" sz="1800" dirty="0">
                <a:solidFill>
                  <a:srgbClr val="000000"/>
                </a:solidFill>
              </a:rPr>
              <a:t>The total load currents at the start of the second iteration will be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9" name="Rectangle 18"/>
              <p:cNvSpPr/>
              <p:nvPr/>
            </p:nvSpPr>
            <p:spPr>
              <a:xfrm>
                <a:off x="2335933" y="4714674"/>
                <a:ext cx="5565306" cy="912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𝑎𝑏𝑐</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𝑝𝑞</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𝑧</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𝐼</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315.5</m:t>
                              </m:r>
                              <m:r>
                                <a:rPr lang="en-US" sz="2000" i="1">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8</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5</m:t>
                              </m:r>
                            </m:e>
                            <m:e>
                              <m:r>
                                <a:rPr lang="en-US" sz="2000" b="0" i="1" smtClean="0">
                                  <a:latin typeface="Cambria Math" panose="02040503050406030204" pitchFamily="18" charset="0"/>
                                </a:rPr>
                                <m:t>351.5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150.7</m:t>
                              </m:r>
                            </m:e>
                            <m:e>
                              <m:r>
                                <a:rPr lang="en-US" sz="2000" b="0" i="1" smtClean="0">
                                  <a:latin typeface="Cambria Math" panose="02040503050406030204" pitchFamily="18" charset="0"/>
                                </a:rPr>
                                <m:t>296.2</m:t>
                              </m:r>
                              <m:r>
                                <a:rPr lang="en-US" sz="2000" i="1">
                                  <a:latin typeface="Cambria Math" panose="02040503050406030204" pitchFamily="18" charset="0"/>
                                  <a:ea typeface="Cambria Math" panose="02040503050406030204" pitchFamily="18" charset="0"/>
                                </a:rPr>
                                <m:t>∠9</m:t>
                              </m:r>
                              <m:r>
                                <a:rPr lang="en-US" sz="2000" b="0" i="1" smtClean="0">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m:t>
                              </m:r>
                            </m:e>
                          </m:eqArr>
                        </m:e>
                      </m:d>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𝐴</m:t>
                      </m:r>
                    </m:oMath>
                  </m:oMathPara>
                </a14:m>
                <a:endParaRPr lang="en-US" sz="2000" dirty="0"/>
              </a:p>
            </p:txBody>
          </p:sp>
        </mc:Choice>
        <mc:Fallback xmlns="">
          <p:sp>
            <p:nvSpPr>
              <p:cNvPr id="19" name="Rectangle 18"/>
              <p:cNvSpPr>
                <a:spLocks noRot="1" noChangeAspect="1" noMove="1" noResize="1" noEditPoints="1" noAdjustHandles="1" noChangeArrowheads="1" noChangeShapeType="1" noTextEdit="1"/>
              </p:cNvSpPr>
              <p:nvPr/>
            </p:nvSpPr>
            <p:spPr>
              <a:xfrm>
                <a:off x="2335933" y="4714674"/>
                <a:ext cx="5565306" cy="912494"/>
              </a:xfrm>
              <a:prstGeom prst="rect">
                <a:avLst/>
              </a:prstGeom>
              <a:blipFill>
                <a:blip r:embed="rId5"/>
                <a:stretch>
                  <a:fillRect/>
                </a:stretch>
              </a:blipFill>
            </p:spPr>
            <p:txBody>
              <a:bodyPr/>
              <a:lstStyle/>
              <a:p>
                <a:r>
                  <a:rPr lang="en-US">
                    <a:noFill/>
                  </a:rPr>
                  <a:t> </a:t>
                </a:r>
              </a:p>
            </p:txBody>
          </p:sp>
        </mc:Fallback>
      </mc:AlternateContent>
      <p:sp>
        <p:nvSpPr>
          <p:cNvPr id="13"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741000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2121093"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4" name="Slide Number Placeholder 3"/>
          <p:cNvSpPr>
            <a:spLocks noGrp="1"/>
          </p:cNvSpPr>
          <p:nvPr>
            <p:ph type="sldNum" sz="quarter" idx="12"/>
          </p:nvPr>
        </p:nvSpPr>
        <p:spPr/>
        <p:txBody>
          <a:bodyPr/>
          <a:lstStyle/>
          <a:p>
            <a:fld id="{5B7A2384-8C5D-49F6-8259-B9A64ECD4852}" type="slidenum">
              <a:rPr lang="en-US" smtClean="0"/>
              <a:t>15</a:t>
            </a:fld>
            <a:endParaRPr lang="en-US" dirty="0"/>
          </a:p>
        </p:txBody>
      </p:sp>
      <p:sp>
        <p:nvSpPr>
          <p:cNvPr id="2" name="Rectangle 1"/>
          <p:cNvSpPr/>
          <p:nvPr/>
        </p:nvSpPr>
        <p:spPr>
          <a:xfrm>
            <a:off x="381000" y="762000"/>
            <a:ext cx="8229600" cy="3416320"/>
          </a:xfrm>
          <a:prstGeom prst="rect">
            <a:avLst/>
          </a:prstGeom>
        </p:spPr>
        <p:txBody>
          <a:bodyPr wrap="square">
            <a:spAutoFit/>
          </a:bodyPr>
          <a:lstStyle/>
          <a:p>
            <a:pPr algn="just"/>
            <a:r>
              <a:rPr lang="en-US" dirty="0">
                <a:solidFill>
                  <a:srgbClr val="000000"/>
                </a:solidFill>
              </a:rPr>
              <a:t>Observe how these currents have changed from the original currents. The currents for the constant complex power loads have increased because the voltages are reduced from the original assumption. The currents for the constant impedance portion of the load have decreased because the impedance stayed constant but the voltages are reduced. Finally, the constant current portion of the load has indeed remained constant. Again, all three components of the load have the same phase angles since the power factor of the load has not changed.</a:t>
            </a:r>
            <a:endParaRPr lang="en-US" dirty="0">
              <a:solidFill>
                <a:srgbClr val="000000"/>
              </a:solidFill>
              <a:effectLst/>
            </a:endParaRPr>
          </a:p>
        </p:txBody>
      </p:sp>
      <p:sp>
        <p:nvSpPr>
          <p:cNvPr id="5"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698645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488729" cy="584775"/>
          </a:xfrm>
          <a:prstGeom prst="rect">
            <a:avLst/>
          </a:prstGeom>
        </p:spPr>
        <p:txBody>
          <a:bodyPr wrap="none">
            <a:spAutoFit/>
          </a:bodyPr>
          <a:lstStyle/>
          <a:p>
            <a:r>
              <a:rPr lang="en-US" sz="3200" dirty="0">
                <a:solidFill>
                  <a:srgbClr val="C8102E"/>
                </a:solidFill>
                <a:latin typeface="+mj-lt"/>
                <a:ea typeface="+mj-ea"/>
                <a:cs typeface="+mj-cs"/>
              </a:rPr>
              <a:t>Delta-Connected Loads</a:t>
            </a:r>
          </a:p>
        </p:txBody>
      </p:sp>
      <p:sp>
        <p:nvSpPr>
          <p:cNvPr id="4" name="Slide Number Placeholder 3"/>
          <p:cNvSpPr>
            <a:spLocks noGrp="1"/>
          </p:cNvSpPr>
          <p:nvPr>
            <p:ph type="sldNum" sz="quarter" idx="12"/>
          </p:nvPr>
        </p:nvSpPr>
        <p:spPr/>
        <p:txBody>
          <a:bodyPr/>
          <a:lstStyle/>
          <a:p>
            <a:fld id="{5B7A2384-8C5D-49F6-8259-B9A64ECD4852}" type="slidenum">
              <a:rPr lang="en-US" smtClean="0"/>
              <a:t>16</a:t>
            </a:fld>
            <a:endParaRPr lang="en-US" dirty="0"/>
          </a:p>
        </p:txBody>
      </p:sp>
      <p:sp>
        <p:nvSpPr>
          <p:cNvPr id="2" name="Rectangle 1"/>
          <p:cNvSpPr/>
          <p:nvPr/>
        </p:nvSpPr>
        <p:spPr>
          <a:xfrm>
            <a:off x="118241" y="567207"/>
            <a:ext cx="8991600" cy="1323439"/>
          </a:xfrm>
          <a:prstGeom prst="rect">
            <a:avLst/>
          </a:prstGeom>
        </p:spPr>
        <p:txBody>
          <a:bodyPr wrap="square">
            <a:spAutoFit/>
          </a:bodyPr>
          <a:lstStyle/>
          <a:p>
            <a:r>
              <a:rPr lang="en-US" sz="2000" dirty="0">
                <a:solidFill>
                  <a:srgbClr val="000000"/>
                </a:solidFill>
              </a:rPr>
              <a:t>The model for a delta-connected load is shown in Fig.2.</a:t>
            </a:r>
          </a:p>
          <a:p>
            <a:r>
              <a:rPr lang="en-US" sz="2000" dirty="0">
                <a:solidFill>
                  <a:srgbClr val="000000"/>
                </a:solidFill>
              </a:rPr>
              <a:t>The notations for the specified complex powers and voltages in Fig.2 are as follows:</a:t>
            </a:r>
          </a:p>
          <a:p>
            <a:endParaRPr lang="en-US" sz="2000" dirty="0">
              <a:solidFill>
                <a:srgbClr val="000000"/>
              </a:solidFill>
            </a:endParaRPr>
          </a:p>
          <a:p>
            <a:r>
              <a:rPr lang="en-US" sz="2000" i="1" dirty="0">
                <a:solidFill>
                  <a:srgbClr val="000000"/>
                </a:solidFill>
              </a:rPr>
              <a:t>Phase ab</a:t>
            </a:r>
            <a:r>
              <a:rPr lang="en-US" sz="2000" dirty="0">
                <a:solidFill>
                  <a:srgbClr val="000000"/>
                </a:solidFill>
              </a:rPr>
              <a:t>:</a:t>
            </a:r>
          </a:p>
        </p:txBody>
      </p:sp>
      <mc:AlternateContent xmlns:mc="http://schemas.openxmlformats.org/markup-compatibility/2006" xmlns:a14="http://schemas.microsoft.com/office/drawing/2010/main">
        <mc:Choice Requires="a14">
          <p:sp>
            <p:nvSpPr>
              <p:cNvPr id="7" name="TextBox 6"/>
              <p:cNvSpPr txBox="1"/>
              <p:nvPr/>
            </p:nvSpPr>
            <p:spPr>
              <a:xfrm>
                <a:off x="2590800" y="1407547"/>
                <a:ext cx="3749488" cy="276999"/>
              </a:xfrm>
              <a:prstGeom prst="rect">
                <a:avLst/>
              </a:prstGeom>
              <a:noFill/>
            </p:spPr>
            <p:txBody>
              <a:bodyPr wrap="none" lIns="0" tIns="0" rIns="0" bIns="0" rtlCol="0">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𝑎𝑏</m:t>
                            </m:r>
                          </m:sub>
                        </m:sSub>
                      </m:e>
                    </m:d>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𝑎𝑏</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𝑏</m:t>
                        </m:r>
                      </m:sub>
                    </m:sSub>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j</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e>
                      <m:sub>
                        <m:r>
                          <a:rPr lang="en-US" i="1">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𝑏</m:t>
                        </m:r>
                      </m:sub>
                    </m:sSub>
                  </m:oMath>
                </a14:m>
                <a:r>
                  <a:rPr lang="en-US" dirty="0"/>
                  <a:t> and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𝑎</m:t>
                            </m:r>
                            <m:r>
                              <a:rPr lang="en-US" b="0" i="1" smtClean="0">
                                <a:latin typeface="Cambria Math" panose="02040503050406030204" pitchFamily="18" charset="0"/>
                              </a:rPr>
                              <m:t>𝑏</m:t>
                            </m:r>
                          </m:sub>
                        </m:sSub>
                      </m:e>
                    </m:d>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panose="02040503050406030204" pitchFamily="18" charset="0"/>
                          </a:rPr>
                          <m:t>𝑎𝑏</m:t>
                        </m:r>
                      </m:sub>
                    </m:sSub>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590800" y="1407547"/>
                <a:ext cx="3749488" cy="276999"/>
              </a:xfrm>
              <a:prstGeom prst="rect">
                <a:avLst/>
              </a:prstGeom>
              <a:blipFill>
                <a:blip r:embed="rId2"/>
                <a:stretch>
                  <a:fillRect l="-163" t="-35556" r="-33333" b="-100000"/>
                </a:stretch>
              </a:blipFill>
            </p:spPr>
            <p:txBody>
              <a:bodyPr/>
              <a:lstStyle/>
              <a:p>
                <a:r>
                  <a:rPr lang="en-US">
                    <a:noFill/>
                  </a:rPr>
                  <a:t> </a:t>
                </a:r>
              </a:p>
            </p:txBody>
          </p:sp>
        </mc:Fallback>
      </mc:AlternateContent>
      <p:sp>
        <p:nvSpPr>
          <p:cNvPr id="8" name="TextBox 7"/>
          <p:cNvSpPr txBox="1"/>
          <p:nvPr/>
        </p:nvSpPr>
        <p:spPr>
          <a:xfrm>
            <a:off x="8244050" y="1353976"/>
            <a:ext cx="442750" cy="369332"/>
          </a:xfrm>
          <a:prstGeom prst="rect">
            <a:avLst/>
          </a:prstGeom>
          <a:noFill/>
        </p:spPr>
        <p:txBody>
          <a:bodyPr wrap="none" rtlCol="0">
            <a:spAutoFit/>
          </a:bodyPr>
          <a:lstStyle/>
          <a:p>
            <a:r>
              <a:rPr lang="en-US" dirty="0"/>
              <a:t>(</a:t>
            </a:r>
            <a:r>
              <a:rPr lang="en-US" altLang="zh-CN" dirty="0"/>
              <a:t>8</a:t>
            </a:r>
            <a:r>
              <a:rPr lang="en-US" dirty="0"/>
              <a:t>)</a:t>
            </a:r>
          </a:p>
        </p:txBody>
      </p:sp>
      <p:sp>
        <p:nvSpPr>
          <p:cNvPr id="9" name="Rectangle 8"/>
          <p:cNvSpPr/>
          <p:nvPr/>
        </p:nvSpPr>
        <p:spPr>
          <a:xfrm>
            <a:off x="123497" y="1953193"/>
            <a:ext cx="1167307" cy="400110"/>
          </a:xfrm>
          <a:prstGeom prst="rect">
            <a:avLst/>
          </a:prstGeom>
        </p:spPr>
        <p:txBody>
          <a:bodyPr wrap="none">
            <a:spAutoFit/>
          </a:bodyPr>
          <a:lstStyle/>
          <a:p>
            <a:pPr algn="just"/>
            <a:r>
              <a:rPr lang="en-US" sz="2000" i="1" dirty="0"/>
              <a:t>Phase </a:t>
            </a:r>
            <a:r>
              <a:rPr lang="en-US" sz="2000" i="1" dirty="0" err="1"/>
              <a:t>bc</a:t>
            </a:r>
            <a:r>
              <a:rPr lang="en-US" sz="2000" dirty="0"/>
              <a:t>:</a:t>
            </a:r>
          </a:p>
        </p:txBody>
      </p:sp>
      <p:sp>
        <p:nvSpPr>
          <p:cNvPr id="10" name="Rectangle 9"/>
          <p:cNvSpPr/>
          <p:nvPr/>
        </p:nvSpPr>
        <p:spPr>
          <a:xfrm>
            <a:off x="115614" y="2415850"/>
            <a:ext cx="1165704" cy="400110"/>
          </a:xfrm>
          <a:prstGeom prst="rect">
            <a:avLst/>
          </a:prstGeom>
        </p:spPr>
        <p:txBody>
          <a:bodyPr wrap="none">
            <a:spAutoFit/>
          </a:bodyPr>
          <a:lstStyle/>
          <a:p>
            <a:pPr algn="just"/>
            <a:r>
              <a:rPr lang="en-US" sz="2000" i="1" dirty="0"/>
              <a:t>Phase ca</a:t>
            </a:r>
            <a:r>
              <a:rPr lang="en-US" sz="2000" dirty="0"/>
              <a:t>:</a:t>
            </a:r>
          </a:p>
        </p:txBody>
      </p:sp>
      <mc:AlternateContent xmlns:mc="http://schemas.openxmlformats.org/markup-compatibility/2006" xmlns:a14="http://schemas.microsoft.com/office/drawing/2010/main">
        <mc:Choice Requires="a14">
          <p:sp>
            <p:nvSpPr>
              <p:cNvPr id="11" name="TextBox 10"/>
              <p:cNvSpPr txBox="1"/>
              <p:nvPr/>
            </p:nvSpPr>
            <p:spPr>
              <a:xfrm>
                <a:off x="2584478" y="1940428"/>
                <a:ext cx="3629455" cy="276999"/>
              </a:xfrm>
              <a:prstGeom prst="rect">
                <a:avLst/>
              </a:prstGeom>
              <a:noFill/>
            </p:spPr>
            <p:txBody>
              <a:bodyPr wrap="none" lIns="0" tIns="0" rIns="0" bIns="0" rtlCol="0">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𝑏𝑐</m:t>
                            </m:r>
                          </m:sub>
                        </m:sSub>
                      </m:e>
                    </m:d>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𝑏𝑐</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𝑏𝑐</m:t>
                        </m:r>
                      </m:sub>
                    </m:sSub>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j</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e>
                      <m:sub>
                        <m:r>
                          <a:rPr lang="en-US" b="0" i="1" smtClean="0">
                            <a:latin typeface="Cambria Math" panose="02040503050406030204" pitchFamily="18" charset="0"/>
                            <a:ea typeface="Cambria Math" panose="02040503050406030204" pitchFamily="18" charset="0"/>
                          </a:rPr>
                          <m:t>𝑏𝑐</m:t>
                        </m:r>
                      </m:sub>
                    </m:sSub>
                  </m:oMath>
                </a14:m>
                <a:r>
                  <a:rPr lang="en-US" dirty="0"/>
                  <a:t> and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𝑏𝑐</m:t>
                            </m:r>
                          </m:sub>
                        </m:sSub>
                      </m:e>
                    </m:d>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panose="02040503050406030204" pitchFamily="18" charset="0"/>
                          </a:rPr>
                          <m:t>𝑏𝑐</m:t>
                        </m:r>
                      </m:sub>
                    </m:sSub>
                  </m:oMath>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584478" y="1940428"/>
                <a:ext cx="3629455" cy="276999"/>
              </a:xfrm>
              <a:prstGeom prst="rect">
                <a:avLst/>
              </a:prstGeom>
              <a:blipFill>
                <a:blip r:embed="rId3"/>
                <a:stretch>
                  <a:fillRect l="-336" t="-32609" r="-33613" b="-97826"/>
                </a:stretch>
              </a:blipFill>
            </p:spPr>
            <p:txBody>
              <a:bodyPr/>
              <a:lstStyle/>
              <a:p>
                <a:r>
                  <a:rPr lang="en-US">
                    <a:noFill/>
                  </a:rPr>
                  <a:t> </a:t>
                </a:r>
              </a:p>
            </p:txBody>
          </p:sp>
        </mc:Fallback>
      </mc:AlternateContent>
      <p:sp>
        <p:nvSpPr>
          <p:cNvPr id="12" name="TextBox 11"/>
          <p:cNvSpPr txBox="1"/>
          <p:nvPr/>
        </p:nvSpPr>
        <p:spPr>
          <a:xfrm>
            <a:off x="8244050" y="1915432"/>
            <a:ext cx="442750" cy="369332"/>
          </a:xfrm>
          <a:prstGeom prst="rect">
            <a:avLst/>
          </a:prstGeom>
          <a:noFill/>
        </p:spPr>
        <p:txBody>
          <a:bodyPr wrap="none" rtlCol="0">
            <a:spAutoFit/>
          </a:bodyPr>
          <a:lstStyle/>
          <a:p>
            <a:r>
              <a:rPr lang="en-US" dirty="0"/>
              <a:t>(</a:t>
            </a:r>
            <a:r>
              <a:rPr lang="en-US" altLang="zh-CN" dirty="0"/>
              <a:t>9</a:t>
            </a:r>
            <a:r>
              <a:rPr lang="en-US" dirty="0"/>
              <a:t>)</a:t>
            </a:r>
          </a:p>
        </p:txBody>
      </p:sp>
      <mc:AlternateContent xmlns:mc="http://schemas.openxmlformats.org/markup-compatibility/2006" xmlns:a14="http://schemas.microsoft.com/office/drawing/2010/main">
        <mc:Choice Requires="a14">
          <p:sp>
            <p:nvSpPr>
              <p:cNvPr id="13" name="TextBox 12"/>
              <p:cNvSpPr txBox="1"/>
              <p:nvPr/>
            </p:nvSpPr>
            <p:spPr>
              <a:xfrm>
                <a:off x="2613043" y="2421376"/>
                <a:ext cx="3601883" cy="276999"/>
              </a:xfrm>
              <a:prstGeom prst="rect">
                <a:avLst/>
              </a:prstGeom>
              <a:noFill/>
            </p:spPr>
            <p:txBody>
              <a:bodyPr wrap="none" lIns="0" tIns="0" rIns="0" bIns="0" rtlCol="0">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𝑐𝑎</m:t>
                            </m:r>
                          </m:sub>
                        </m:sSub>
                      </m:e>
                    </m:d>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𝑐𝑎</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𝑐𝑎</m:t>
                        </m:r>
                      </m:sub>
                    </m:sSub>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j</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e>
                      <m:sub>
                        <m:r>
                          <a:rPr lang="en-US" b="0" i="1" smtClean="0">
                            <a:latin typeface="Cambria Math" panose="02040503050406030204" pitchFamily="18" charset="0"/>
                            <a:ea typeface="Cambria Math" panose="02040503050406030204" pitchFamily="18" charset="0"/>
                          </a:rPr>
                          <m:t>𝑐𝑎</m:t>
                        </m:r>
                      </m:sub>
                    </m:sSub>
                  </m:oMath>
                </a14:m>
                <a:r>
                  <a:rPr lang="en-US" dirty="0"/>
                  <a:t> and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𝑐𝑎</m:t>
                            </m:r>
                          </m:sub>
                        </m:sSub>
                      </m:e>
                    </m:d>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panose="02040503050406030204" pitchFamily="18" charset="0"/>
                          </a:rPr>
                          <m:t>𝑐𝑎</m:t>
                        </m:r>
                      </m:sub>
                    </m:sSub>
                  </m:oMath>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2613043" y="2421376"/>
                <a:ext cx="3601883" cy="276999"/>
              </a:xfrm>
              <a:prstGeom prst="rect">
                <a:avLst/>
              </a:prstGeom>
              <a:blipFill>
                <a:blip r:embed="rId4"/>
                <a:stretch>
                  <a:fillRect l="-338" t="-32609" r="-32826" b="-97826"/>
                </a:stretch>
              </a:blipFill>
            </p:spPr>
            <p:txBody>
              <a:bodyPr/>
              <a:lstStyle/>
              <a:p>
                <a:r>
                  <a:rPr lang="en-US">
                    <a:noFill/>
                  </a:rPr>
                  <a:t> </a:t>
                </a:r>
              </a:p>
            </p:txBody>
          </p:sp>
        </mc:Fallback>
      </mc:AlternateContent>
      <p:sp>
        <p:nvSpPr>
          <p:cNvPr id="14" name="TextBox 13"/>
          <p:cNvSpPr txBox="1"/>
          <p:nvPr/>
        </p:nvSpPr>
        <p:spPr>
          <a:xfrm>
            <a:off x="8201897" y="2431239"/>
            <a:ext cx="559769" cy="369332"/>
          </a:xfrm>
          <a:prstGeom prst="rect">
            <a:avLst/>
          </a:prstGeom>
          <a:noFill/>
        </p:spPr>
        <p:txBody>
          <a:bodyPr wrap="none" rtlCol="0">
            <a:spAutoFit/>
          </a:bodyPr>
          <a:lstStyle/>
          <a:p>
            <a:r>
              <a:rPr lang="en-US" dirty="0"/>
              <a:t>(</a:t>
            </a:r>
            <a:r>
              <a:rPr lang="en-US" altLang="zh-CN" dirty="0"/>
              <a:t>10</a:t>
            </a:r>
            <a:r>
              <a:rPr lang="en-US" dirty="0"/>
              <a:t>)</a:t>
            </a:r>
          </a:p>
        </p:txBody>
      </p:sp>
      <p:sp>
        <p:nvSpPr>
          <p:cNvPr id="15" name="TextBox 14"/>
          <p:cNvSpPr txBox="1"/>
          <p:nvPr/>
        </p:nvSpPr>
        <p:spPr>
          <a:xfrm>
            <a:off x="1371600" y="5603059"/>
            <a:ext cx="6396503" cy="369332"/>
          </a:xfrm>
          <a:prstGeom prst="rect">
            <a:avLst/>
          </a:prstGeom>
          <a:noFill/>
        </p:spPr>
        <p:txBody>
          <a:bodyPr wrap="square" rtlCol="0">
            <a:spAutoFit/>
          </a:bodyPr>
          <a:lstStyle/>
          <a:p>
            <a:pPr algn="ctr"/>
            <a:r>
              <a:rPr lang="en-US" dirty="0"/>
              <a:t>Fig.2 Delta</a:t>
            </a:r>
            <a:r>
              <a:rPr lang="en-US" dirty="0">
                <a:solidFill>
                  <a:srgbClr val="000000"/>
                </a:solidFill>
              </a:rPr>
              <a:t>-connected load  </a:t>
            </a:r>
            <a:endParaRPr lang="en-US" dirty="0"/>
          </a:p>
        </p:txBody>
      </p:sp>
      <p:pic>
        <p:nvPicPr>
          <p:cNvPr id="5" name="Picture 4"/>
          <p:cNvPicPr>
            <a:picLocks noChangeAspect="1"/>
          </p:cNvPicPr>
          <p:nvPr/>
        </p:nvPicPr>
        <p:blipFill>
          <a:blip r:embed="rId5"/>
          <a:stretch>
            <a:fillRect/>
          </a:stretch>
        </p:blipFill>
        <p:spPr>
          <a:xfrm>
            <a:off x="2743200" y="2828698"/>
            <a:ext cx="3959856" cy="2820719"/>
          </a:xfrm>
          <a:prstGeom prst="rect">
            <a:avLst/>
          </a:prstGeom>
        </p:spPr>
      </p:pic>
      <p:sp>
        <p:nvSpPr>
          <p:cNvPr id="16"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34012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792518" cy="584775"/>
          </a:xfrm>
          <a:prstGeom prst="rect">
            <a:avLst/>
          </a:prstGeom>
        </p:spPr>
        <p:txBody>
          <a:bodyPr wrap="none">
            <a:spAutoFit/>
          </a:bodyPr>
          <a:lstStyle/>
          <a:p>
            <a:r>
              <a:rPr lang="en-US" sz="3200" dirty="0">
                <a:solidFill>
                  <a:srgbClr val="C8102E"/>
                </a:solidFill>
                <a:latin typeface="+mj-lt"/>
                <a:ea typeface="+mj-ea"/>
                <a:cs typeface="+mj-cs"/>
              </a:rPr>
              <a:t>Constant Real and Reactive Power Loads</a:t>
            </a:r>
          </a:p>
        </p:txBody>
      </p:sp>
      <p:sp>
        <p:nvSpPr>
          <p:cNvPr id="4" name="Slide Number Placeholder 3"/>
          <p:cNvSpPr>
            <a:spLocks noGrp="1"/>
          </p:cNvSpPr>
          <p:nvPr>
            <p:ph type="sldNum" sz="quarter" idx="12"/>
          </p:nvPr>
        </p:nvSpPr>
        <p:spPr/>
        <p:txBody>
          <a:bodyPr/>
          <a:lstStyle/>
          <a:p>
            <a:fld id="{5B7A2384-8C5D-49F6-8259-B9A64ECD4852}" type="slidenum">
              <a:rPr lang="en-US" smtClean="0"/>
              <a:t>17</a:t>
            </a:fld>
            <a:endParaRPr lang="en-US" dirty="0"/>
          </a:p>
        </p:txBody>
      </p:sp>
      <p:sp>
        <p:nvSpPr>
          <p:cNvPr id="6" name="Rectangle 5"/>
          <p:cNvSpPr/>
          <p:nvPr/>
        </p:nvSpPr>
        <p:spPr>
          <a:xfrm>
            <a:off x="76200" y="762000"/>
            <a:ext cx="9067800" cy="400110"/>
          </a:xfrm>
          <a:prstGeom prst="rect">
            <a:avLst/>
          </a:prstGeom>
        </p:spPr>
        <p:txBody>
          <a:bodyPr wrap="square">
            <a:spAutoFit/>
          </a:bodyPr>
          <a:lstStyle/>
          <a:p>
            <a:r>
              <a:rPr lang="en-US" sz="2000" dirty="0">
                <a:solidFill>
                  <a:srgbClr val="000000"/>
                </a:solidFill>
              </a:rPr>
              <a:t>The currents in the delta-connected loads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TextBox 15"/>
              <p:cNvSpPr txBox="1"/>
              <p:nvPr/>
            </p:nvSpPr>
            <p:spPr>
              <a:xfrm>
                <a:off x="1828800" y="1200480"/>
                <a:ext cx="5327997" cy="721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𝑎𝑏</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𝑎𝑏</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den>
                              </m:f>
                            </m:e>
                          </m:d>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e>
                          </m:d>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i="1">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𝑏</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𝑏</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𝑏</m:t>
                          </m:r>
                        </m:sub>
                      </m:sSub>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828800" y="1200480"/>
                <a:ext cx="5327997" cy="721993"/>
              </a:xfrm>
              <a:prstGeom prst="rect">
                <a:avLst/>
              </a:prstGeom>
              <a:blipFill>
                <a:blip r:embed="rId2"/>
                <a:stretch>
                  <a:fillRect/>
                </a:stretch>
              </a:blipFill>
            </p:spPr>
            <p:txBody>
              <a:bodyPr/>
              <a:lstStyle/>
              <a:p>
                <a:r>
                  <a:rPr lang="en-US">
                    <a:noFill/>
                  </a:rPr>
                  <a:t> </a:t>
                </a:r>
              </a:p>
            </p:txBody>
          </p:sp>
        </mc:Fallback>
      </mc:AlternateContent>
      <p:sp>
        <p:nvSpPr>
          <p:cNvPr id="17" name="TextBox 16"/>
          <p:cNvSpPr txBox="1"/>
          <p:nvPr/>
        </p:nvSpPr>
        <p:spPr>
          <a:xfrm>
            <a:off x="8305800" y="2269714"/>
            <a:ext cx="559769" cy="369332"/>
          </a:xfrm>
          <a:prstGeom prst="rect">
            <a:avLst/>
          </a:prstGeom>
          <a:noFill/>
        </p:spPr>
        <p:txBody>
          <a:bodyPr wrap="none" rtlCol="0">
            <a:spAutoFit/>
          </a:bodyPr>
          <a:lstStyle/>
          <a:p>
            <a:r>
              <a:rPr lang="en-US" dirty="0"/>
              <a:t>(</a:t>
            </a:r>
            <a:r>
              <a:rPr lang="en-US" altLang="zh-CN" dirty="0"/>
              <a:t>11</a:t>
            </a:r>
            <a:r>
              <a:rPr lang="en-US" dirty="0"/>
              <a:t>)</a:t>
            </a:r>
          </a:p>
        </p:txBody>
      </p:sp>
      <mc:AlternateContent xmlns:mc="http://schemas.openxmlformats.org/markup-compatibility/2006" xmlns:a14="http://schemas.microsoft.com/office/drawing/2010/main">
        <mc:Choice Requires="a14">
          <p:sp>
            <p:nvSpPr>
              <p:cNvPr id="18" name="TextBox 17"/>
              <p:cNvSpPr txBox="1"/>
              <p:nvPr/>
            </p:nvSpPr>
            <p:spPr>
              <a:xfrm>
                <a:off x="1919503" y="2065103"/>
                <a:ext cx="5177636" cy="721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𝑏𝑐</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𝑏𝑐</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𝑏𝑐</m:t>
                                      </m:r>
                                    </m:sub>
                                  </m:sSub>
                                </m:den>
                              </m:f>
                            </m:e>
                          </m:d>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𝑏𝑐</m:t>
                                  </m:r>
                                </m:sub>
                              </m:sSub>
                            </m:e>
                          </m:d>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𝑏𝑐</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𝑏𝑐</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𝑏𝑐</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𝑏𝑐</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b="0" i="1" smtClean="0">
                              <a:latin typeface="Cambria Math" panose="02040503050406030204" pitchFamily="18" charset="0"/>
                              <a:ea typeface="Cambria Math" panose="02040503050406030204" pitchFamily="18" charset="0"/>
                            </a:rPr>
                            <m:t>𝑏𝑐</m:t>
                          </m:r>
                        </m:sub>
                      </m:sSub>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919503" y="2065103"/>
                <a:ext cx="5177636" cy="7219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920722" y="2970724"/>
                <a:ext cx="5192896" cy="721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𝑐𝑎</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𝑐𝑎</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𝑐𝑎</m:t>
                                      </m:r>
                                    </m:sub>
                                  </m:sSub>
                                </m:den>
                              </m:f>
                            </m:e>
                          </m:d>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𝑐𝑎</m:t>
                                  </m:r>
                                </m:sub>
                              </m:sSub>
                            </m:e>
                          </m:d>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𝑐𝑎</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𝑐𝑎</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𝑐𝑎</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𝑐𝑎</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b="0" i="1" smtClean="0">
                              <a:latin typeface="Cambria Math" panose="02040503050406030204" pitchFamily="18" charset="0"/>
                              <a:ea typeface="Cambria Math" panose="02040503050406030204" pitchFamily="18" charset="0"/>
                            </a:rPr>
                            <m:t>𝑐𝑎</m:t>
                          </m:r>
                        </m:sub>
                      </m:sSub>
                    </m:oMath>
                  </m:oMathPara>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920722" y="2970724"/>
                <a:ext cx="5192896" cy="721993"/>
              </a:xfrm>
              <a:prstGeom prst="rect">
                <a:avLst/>
              </a:prstGeom>
              <a:blipFill>
                <a:blip r:embed="rId4"/>
                <a:stretch>
                  <a:fillRect/>
                </a:stretch>
              </a:blipFill>
            </p:spPr>
            <p:txBody>
              <a:bodyPr/>
              <a:lstStyle/>
              <a:p>
                <a:r>
                  <a:rPr lang="en-US">
                    <a:noFill/>
                  </a:rPr>
                  <a:t> </a:t>
                </a:r>
              </a:p>
            </p:txBody>
          </p:sp>
        </mc:Fallback>
      </mc:AlternateContent>
      <p:sp>
        <p:nvSpPr>
          <p:cNvPr id="20" name="Rectangle 19"/>
          <p:cNvSpPr/>
          <p:nvPr/>
        </p:nvSpPr>
        <p:spPr>
          <a:xfrm>
            <a:off x="122530" y="3845602"/>
            <a:ext cx="8915400" cy="707886"/>
          </a:xfrm>
          <a:prstGeom prst="rect">
            <a:avLst/>
          </a:prstGeom>
        </p:spPr>
        <p:txBody>
          <a:bodyPr wrap="square">
            <a:spAutoFit/>
          </a:bodyPr>
          <a:lstStyle/>
          <a:p>
            <a:pPr algn="just"/>
            <a:r>
              <a:rPr lang="en-US" sz="2000" dirty="0">
                <a:solidFill>
                  <a:srgbClr val="000000"/>
                </a:solidFill>
              </a:rPr>
              <a:t>In this model, the line-to-line voltages will change during each iteration resulting in new current magnitudes and angles at the start of each iteration.</a:t>
            </a:r>
            <a:endParaRPr lang="en-US" sz="2000" dirty="0">
              <a:solidFill>
                <a:srgbClr val="000000"/>
              </a:solidFill>
              <a:effectLst/>
            </a:endParaRPr>
          </a:p>
        </p:txBody>
      </p:sp>
      <p:sp>
        <p:nvSpPr>
          <p:cNvPr id="10"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456170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194051" cy="584775"/>
          </a:xfrm>
          <a:prstGeom prst="rect">
            <a:avLst/>
          </a:prstGeom>
        </p:spPr>
        <p:txBody>
          <a:bodyPr wrap="none">
            <a:spAutoFit/>
          </a:bodyPr>
          <a:lstStyle/>
          <a:p>
            <a:r>
              <a:rPr lang="en-US" sz="3200" dirty="0">
                <a:solidFill>
                  <a:srgbClr val="C8102E"/>
                </a:solidFill>
                <a:latin typeface="+mj-lt"/>
                <a:ea typeface="+mj-ea"/>
                <a:cs typeface="+mj-cs"/>
              </a:rPr>
              <a:t>Constant Impedance Loads</a:t>
            </a:r>
          </a:p>
        </p:txBody>
      </p:sp>
      <p:sp>
        <p:nvSpPr>
          <p:cNvPr id="4" name="Slide Number Placeholder 3"/>
          <p:cNvSpPr>
            <a:spLocks noGrp="1"/>
          </p:cNvSpPr>
          <p:nvPr>
            <p:ph type="sldNum" sz="quarter" idx="12"/>
          </p:nvPr>
        </p:nvSpPr>
        <p:spPr/>
        <p:txBody>
          <a:bodyPr/>
          <a:lstStyle/>
          <a:p>
            <a:fld id="{5B7A2384-8C5D-49F6-8259-B9A64ECD4852}" type="slidenum">
              <a:rPr lang="en-US" sz="1100" smtClean="0"/>
              <a:t>18</a:t>
            </a:fld>
            <a:endParaRPr lang="en-US" sz="1100" dirty="0"/>
          </a:p>
        </p:txBody>
      </p:sp>
      <mc:AlternateContent xmlns:mc="http://schemas.openxmlformats.org/markup-compatibility/2006" xmlns:a14="http://schemas.microsoft.com/office/drawing/2010/main">
        <mc:Choice Requires="a14">
          <p:sp>
            <p:nvSpPr>
              <p:cNvPr id="10" name="TextBox 9"/>
              <p:cNvSpPr txBox="1"/>
              <p:nvPr/>
            </p:nvSpPr>
            <p:spPr>
              <a:xfrm>
                <a:off x="2401844" y="1143000"/>
                <a:ext cx="4456156" cy="6860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𝑎𝑏</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e>
                              </m:d>
                            </m:e>
                            <m:sup>
                              <m:r>
                                <a:rPr lang="en-US" sz="2000" b="0" i="1" smtClean="0">
                                  <a:latin typeface="Cambria Math" panose="02040503050406030204" pitchFamily="18" charset="0"/>
                                </a:rPr>
                                <m:t>2</m:t>
                              </m:r>
                            </m:sup>
                          </m:sSup>
                        </m:num>
                        <m:den>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𝑆</m:t>
                              </m:r>
                            </m:e>
                            <m:sub>
                              <m:r>
                                <a:rPr lang="en-US" sz="2000" b="0" i="1" smtClean="0">
                                  <a:latin typeface="Cambria Math" panose="02040503050406030204" pitchFamily="18" charset="0"/>
                                </a:rPr>
                                <m:t>𝑎𝑏</m:t>
                              </m:r>
                            </m:sub>
                            <m:sup>
                              <m:r>
                                <a:rPr lang="en-US" sz="2000" b="0" i="1" smtClean="0">
                                  <a:latin typeface="Cambria Math" panose="02040503050406030204" pitchFamily="18" charset="0"/>
                                </a:rPr>
                                <m:t>∗</m:t>
                              </m:r>
                            </m:sup>
                          </m:sSubSup>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e>
                              </m:d>
                            </m:e>
                            <m:sup>
                              <m:r>
                                <a:rPr lang="en-US" sz="2000" i="1">
                                  <a:latin typeface="Cambria Math" panose="02040503050406030204" pitchFamily="18" charset="0"/>
                                </a:rPr>
                                <m:t>2</m:t>
                              </m:r>
                            </m:sup>
                          </m:sSup>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𝑏</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𝑏</m:t>
                          </m:r>
                        </m:sub>
                      </m:sSub>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401844" y="1143000"/>
                <a:ext cx="4456156" cy="686085"/>
              </a:xfrm>
              <a:prstGeom prst="rect">
                <a:avLst/>
              </a:prstGeom>
              <a:blipFill>
                <a:blip r:embed="rId2"/>
                <a:stretch>
                  <a:fillRect/>
                </a:stretch>
              </a:blipFill>
            </p:spPr>
            <p:txBody>
              <a:bodyPr/>
              <a:lstStyle/>
              <a:p>
                <a:r>
                  <a:rPr lang="en-US">
                    <a:noFill/>
                  </a:rPr>
                  <a:t> </a:t>
                </a:r>
              </a:p>
            </p:txBody>
          </p:sp>
        </mc:Fallback>
      </mc:AlternateContent>
      <p:sp>
        <p:nvSpPr>
          <p:cNvPr id="11" name="TextBox 10"/>
          <p:cNvSpPr txBox="1"/>
          <p:nvPr/>
        </p:nvSpPr>
        <p:spPr>
          <a:xfrm>
            <a:off x="8465425" y="2197599"/>
            <a:ext cx="611065" cy="400110"/>
          </a:xfrm>
          <a:prstGeom prst="rect">
            <a:avLst/>
          </a:prstGeom>
          <a:noFill/>
        </p:spPr>
        <p:txBody>
          <a:bodyPr wrap="none" rtlCol="0">
            <a:spAutoFit/>
          </a:bodyPr>
          <a:lstStyle/>
          <a:p>
            <a:r>
              <a:rPr lang="en-US" sz="2000" dirty="0"/>
              <a:t>(</a:t>
            </a:r>
            <a:r>
              <a:rPr lang="en-US" altLang="zh-CN" sz="2000" dirty="0"/>
              <a:t>12</a:t>
            </a:r>
            <a:r>
              <a:rPr lang="en-US" sz="2000" dirty="0"/>
              <a:t>)</a:t>
            </a:r>
          </a:p>
        </p:txBody>
      </p:sp>
      <mc:AlternateContent xmlns:mc="http://schemas.openxmlformats.org/markup-compatibility/2006" xmlns:a14="http://schemas.microsoft.com/office/drawing/2010/main">
        <mc:Choice Requires="a14">
          <p:sp>
            <p:nvSpPr>
              <p:cNvPr id="12" name="TextBox 11"/>
              <p:cNvSpPr txBox="1"/>
              <p:nvPr/>
            </p:nvSpPr>
            <p:spPr>
              <a:xfrm>
                <a:off x="2401844" y="1789331"/>
                <a:ext cx="4327275" cy="6860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𝑏𝑐</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𝑏𝑐</m:t>
                                      </m:r>
                                    </m:sub>
                                  </m:sSub>
                                </m:e>
                              </m:d>
                            </m:e>
                            <m:sup>
                              <m:r>
                                <a:rPr lang="en-US" sz="2000" b="0" i="1" smtClean="0">
                                  <a:latin typeface="Cambria Math" panose="02040503050406030204" pitchFamily="18" charset="0"/>
                                </a:rPr>
                                <m:t>2</m:t>
                              </m:r>
                            </m:sup>
                          </m:sSup>
                        </m:num>
                        <m:den>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𝑆</m:t>
                              </m:r>
                            </m:e>
                            <m:sub>
                              <m:r>
                                <a:rPr lang="en-US" sz="2000" b="0" i="1" smtClean="0">
                                  <a:latin typeface="Cambria Math" panose="02040503050406030204" pitchFamily="18" charset="0"/>
                                </a:rPr>
                                <m:t>𝑏𝑐</m:t>
                              </m:r>
                            </m:sub>
                            <m:sup>
                              <m:r>
                                <a:rPr lang="en-US" sz="2000" b="0" i="1" smtClean="0">
                                  <a:latin typeface="Cambria Math" panose="02040503050406030204" pitchFamily="18" charset="0"/>
                                </a:rPr>
                                <m:t>∗</m:t>
                              </m:r>
                            </m:sup>
                          </m:sSubSup>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𝑏𝑐</m:t>
                                      </m:r>
                                    </m:sub>
                                  </m:sSub>
                                </m:e>
                              </m:d>
                            </m:e>
                            <m:sup>
                              <m:r>
                                <a:rPr lang="en-US" sz="2000" i="1">
                                  <a:latin typeface="Cambria Math" panose="02040503050406030204" pitchFamily="18" charset="0"/>
                                </a:rPr>
                                <m:t>2</m:t>
                              </m:r>
                            </m:sup>
                          </m:sSup>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𝑏𝑐</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𝑏𝑐</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𝑏𝑐</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𝑏𝑐</m:t>
                          </m:r>
                        </m:sub>
                      </m:sSub>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401844" y="1789331"/>
                <a:ext cx="4327275" cy="6860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473915" y="2450224"/>
                <a:ext cx="4283673" cy="670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𝑐𝑎</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𝑐𝑎</m:t>
                                      </m:r>
                                    </m:sub>
                                  </m:sSub>
                                </m:e>
                              </m:d>
                            </m:e>
                            <m:sup>
                              <m:r>
                                <a:rPr lang="en-US" sz="2000" b="0" i="1" smtClean="0">
                                  <a:latin typeface="Cambria Math" panose="02040503050406030204" pitchFamily="18" charset="0"/>
                                </a:rPr>
                                <m:t>2</m:t>
                              </m:r>
                            </m:sup>
                          </m:sSup>
                        </m:num>
                        <m:den>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𝑆</m:t>
                              </m:r>
                            </m:e>
                            <m:sub>
                              <m:r>
                                <a:rPr lang="en-US" sz="2000" b="0" i="1" smtClean="0">
                                  <a:latin typeface="Cambria Math" panose="02040503050406030204" pitchFamily="18" charset="0"/>
                                </a:rPr>
                                <m:t>𝑐𝑎</m:t>
                              </m:r>
                            </m:sub>
                            <m:sup>
                              <m:r>
                                <a:rPr lang="en-US" sz="2000" b="0" i="1" smtClean="0">
                                  <a:latin typeface="Cambria Math" panose="02040503050406030204" pitchFamily="18" charset="0"/>
                                </a:rPr>
                                <m:t>∗</m:t>
                              </m:r>
                            </m:sup>
                          </m:sSubSup>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𝑐𝑎</m:t>
                                      </m:r>
                                    </m:sub>
                                  </m:sSub>
                                </m:e>
                              </m:d>
                            </m:e>
                            <m:sup>
                              <m:r>
                                <a:rPr lang="en-US" sz="2000" i="1">
                                  <a:latin typeface="Cambria Math" panose="02040503050406030204" pitchFamily="18" charset="0"/>
                                </a:rPr>
                                <m:t>2</m:t>
                              </m:r>
                            </m:sup>
                          </m:sSup>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𝑐</m:t>
                                  </m:r>
                                  <m:r>
                                    <a:rPr lang="en-US" sz="2000" i="1">
                                      <a:latin typeface="Cambria Math" panose="02040503050406030204" pitchFamily="18" charset="0"/>
                                    </a:rPr>
                                    <m:t>𝑎</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𝑐𝑎</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𝑐𝑎</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𝑐𝑎</m:t>
                          </m:r>
                        </m:sub>
                      </m:sSub>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473915" y="2450224"/>
                <a:ext cx="4283673" cy="67031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286000" y="3505200"/>
                <a:ext cx="4970335" cy="6470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𝑎𝑏</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e>
                          </m:d>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i="1">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𝑏</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𝑏</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𝑏</m:t>
                          </m:r>
                        </m:sub>
                      </m:sSub>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286000" y="3505200"/>
                <a:ext cx="4970335" cy="647037"/>
              </a:xfrm>
              <a:prstGeom prst="rect">
                <a:avLst/>
              </a:prstGeom>
              <a:blipFill>
                <a:blip r:embed="rId5"/>
                <a:stretch>
                  <a:fillRect/>
                </a:stretch>
              </a:blipFill>
            </p:spPr>
            <p:txBody>
              <a:bodyPr/>
              <a:lstStyle/>
              <a:p>
                <a:r>
                  <a:rPr lang="en-US">
                    <a:noFill/>
                  </a:rPr>
                  <a:t> </a:t>
                </a:r>
              </a:p>
            </p:txBody>
          </p:sp>
        </mc:Fallback>
      </mc:AlternateContent>
      <p:sp>
        <p:nvSpPr>
          <p:cNvPr id="15" name="TextBox 14"/>
          <p:cNvSpPr txBox="1"/>
          <p:nvPr/>
        </p:nvSpPr>
        <p:spPr>
          <a:xfrm>
            <a:off x="8527865" y="4547679"/>
            <a:ext cx="611065" cy="400110"/>
          </a:xfrm>
          <a:prstGeom prst="rect">
            <a:avLst/>
          </a:prstGeom>
          <a:noFill/>
        </p:spPr>
        <p:txBody>
          <a:bodyPr wrap="none" rtlCol="0">
            <a:spAutoFit/>
          </a:bodyPr>
          <a:lstStyle/>
          <a:p>
            <a:r>
              <a:rPr lang="en-US" sz="2000" dirty="0"/>
              <a:t>(</a:t>
            </a:r>
            <a:r>
              <a:rPr lang="en-US" altLang="zh-CN" sz="2000" dirty="0"/>
              <a:t>13</a:t>
            </a:r>
            <a:r>
              <a:rPr lang="en-US" sz="2000" dirty="0"/>
              <a:t>)</a:t>
            </a:r>
          </a:p>
        </p:txBody>
      </p:sp>
      <mc:AlternateContent xmlns:mc="http://schemas.openxmlformats.org/markup-compatibility/2006" xmlns:a14="http://schemas.microsoft.com/office/drawing/2010/main">
        <mc:Choice Requires="a14">
          <p:sp>
            <p:nvSpPr>
              <p:cNvPr id="21" name="TextBox 20"/>
              <p:cNvSpPr txBox="1"/>
              <p:nvPr/>
            </p:nvSpPr>
            <p:spPr>
              <a:xfrm>
                <a:off x="2322868" y="4189690"/>
                <a:ext cx="4819974" cy="6470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𝑏𝑐</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𝑏𝑐</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𝑏𝑐</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𝑏𝑐</m:t>
                                  </m:r>
                                </m:sub>
                              </m:sSub>
                            </m:e>
                          </m:d>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𝑏𝑐</m:t>
                                  </m:r>
                                </m:sub>
                              </m:sSub>
                            </m:e>
                          </m:d>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𝑏𝑐</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𝑏𝑐</m:t>
                          </m:r>
                        </m:sub>
                      </m:sSub>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𝑏𝑐</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b="0" i="1" smtClean="0">
                              <a:latin typeface="Cambria Math" panose="02040503050406030204" pitchFamily="18" charset="0"/>
                              <a:ea typeface="Cambria Math" panose="02040503050406030204" pitchFamily="18" charset="0"/>
                            </a:rPr>
                            <m:t>𝑏𝑐</m:t>
                          </m:r>
                        </m:sub>
                      </m:sSub>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322868" y="4189690"/>
                <a:ext cx="4819974" cy="64703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322868" y="4906445"/>
                <a:ext cx="4837799" cy="646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𝑐𝑎</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𝑐𝑎</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𝑐𝑎</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𝑐𝑎</m:t>
                                  </m:r>
                                </m:sub>
                              </m:sSub>
                            </m:e>
                          </m:d>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𝑐𝑎</m:t>
                                  </m:r>
                                </m:sub>
                              </m:sSub>
                            </m:e>
                          </m:d>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𝑐𝑎</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𝑐𝑎</m:t>
                          </m:r>
                        </m:sub>
                      </m:sSub>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𝑐𝑎</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b="0" i="1" smtClean="0">
                              <a:latin typeface="Cambria Math" panose="02040503050406030204" pitchFamily="18" charset="0"/>
                              <a:ea typeface="Cambria Math" panose="02040503050406030204" pitchFamily="18" charset="0"/>
                            </a:rPr>
                            <m:t>𝑐𝑎</m:t>
                          </m:r>
                        </m:sub>
                      </m:sSub>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322868" y="4906445"/>
                <a:ext cx="4837799" cy="646972"/>
              </a:xfrm>
              <a:prstGeom prst="rect">
                <a:avLst/>
              </a:prstGeom>
              <a:blipFill>
                <a:blip r:embed="rId7"/>
                <a:stretch>
                  <a:fillRect/>
                </a:stretch>
              </a:blipFill>
            </p:spPr>
            <p:txBody>
              <a:bodyPr/>
              <a:lstStyle/>
              <a:p>
                <a:r>
                  <a:rPr lang="en-US">
                    <a:noFill/>
                  </a:rPr>
                  <a:t> </a:t>
                </a:r>
              </a:p>
            </p:txBody>
          </p:sp>
        </mc:Fallback>
      </mc:AlternateContent>
      <p:sp>
        <p:nvSpPr>
          <p:cNvPr id="2" name="Rectangle 1"/>
          <p:cNvSpPr/>
          <p:nvPr/>
        </p:nvSpPr>
        <p:spPr>
          <a:xfrm>
            <a:off x="152400" y="604676"/>
            <a:ext cx="8991600" cy="646331"/>
          </a:xfrm>
          <a:prstGeom prst="rect">
            <a:avLst/>
          </a:prstGeom>
        </p:spPr>
        <p:txBody>
          <a:bodyPr wrap="square">
            <a:spAutoFit/>
          </a:bodyPr>
          <a:lstStyle/>
          <a:p>
            <a:pPr algn="just"/>
            <a:r>
              <a:rPr lang="en-US" sz="1800" dirty="0">
                <a:solidFill>
                  <a:srgbClr val="000000"/>
                </a:solidFill>
              </a:rPr>
              <a:t>The “constant load impedance” is first determined from the specified complex power and line-to-line voltages:</a:t>
            </a:r>
            <a:endParaRPr lang="en-US" sz="1800" dirty="0">
              <a:solidFill>
                <a:srgbClr val="000000"/>
              </a:solidFill>
              <a:effectLst/>
            </a:endParaRPr>
          </a:p>
        </p:txBody>
      </p:sp>
      <p:sp>
        <p:nvSpPr>
          <p:cNvPr id="5" name="Rectangle 4"/>
          <p:cNvSpPr/>
          <p:nvPr/>
        </p:nvSpPr>
        <p:spPr>
          <a:xfrm>
            <a:off x="193640" y="3175514"/>
            <a:ext cx="8909119" cy="369332"/>
          </a:xfrm>
          <a:prstGeom prst="rect">
            <a:avLst/>
          </a:prstGeom>
        </p:spPr>
        <p:txBody>
          <a:bodyPr wrap="square">
            <a:spAutoFit/>
          </a:bodyPr>
          <a:lstStyle/>
          <a:p>
            <a:pPr algn="just"/>
            <a:r>
              <a:rPr lang="en-US" sz="1800" dirty="0">
                <a:solidFill>
                  <a:srgbClr val="000000"/>
                </a:solidFill>
              </a:rPr>
              <a:t>The delta load currents as a function of the “constant load impedances” are</a:t>
            </a:r>
            <a:endParaRPr lang="en-US" sz="1800" dirty="0">
              <a:solidFill>
                <a:srgbClr val="000000"/>
              </a:solidFill>
              <a:effectLst/>
            </a:endParaRPr>
          </a:p>
        </p:txBody>
      </p:sp>
      <p:sp>
        <p:nvSpPr>
          <p:cNvPr id="7" name="Rectangle 6"/>
          <p:cNvSpPr/>
          <p:nvPr/>
        </p:nvSpPr>
        <p:spPr>
          <a:xfrm>
            <a:off x="237055" y="5448922"/>
            <a:ext cx="8449745" cy="646331"/>
          </a:xfrm>
          <a:prstGeom prst="rect">
            <a:avLst/>
          </a:prstGeom>
        </p:spPr>
        <p:txBody>
          <a:bodyPr wrap="square">
            <a:spAutoFit/>
          </a:bodyPr>
          <a:lstStyle/>
          <a:p>
            <a:r>
              <a:rPr lang="en-US" sz="1800" dirty="0">
                <a:solidFill>
                  <a:srgbClr val="000000"/>
                </a:solidFill>
              </a:rPr>
              <a:t>In this model, the line-to-line voltages will change during each iteration until convergence is achieved.</a:t>
            </a:r>
            <a:endParaRPr lang="en-US" sz="1800" dirty="0">
              <a:solidFill>
                <a:srgbClr val="000000"/>
              </a:solidFill>
              <a:effectLst/>
            </a:endParaRPr>
          </a:p>
        </p:txBody>
      </p:sp>
      <p:sp>
        <p:nvSpPr>
          <p:cNvPr id="16"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01415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6380"/>
            <a:ext cx="4533613" cy="584775"/>
          </a:xfrm>
          <a:prstGeom prst="rect">
            <a:avLst/>
          </a:prstGeom>
        </p:spPr>
        <p:txBody>
          <a:bodyPr wrap="none">
            <a:spAutoFit/>
          </a:bodyPr>
          <a:lstStyle/>
          <a:p>
            <a:r>
              <a:rPr lang="en-US" sz="3200" dirty="0">
                <a:solidFill>
                  <a:srgbClr val="C8102E"/>
                </a:solidFill>
                <a:latin typeface="+mj-lt"/>
                <a:ea typeface="+mj-ea"/>
                <a:cs typeface="+mj-cs"/>
              </a:rPr>
              <a:t>Constant Current Loads</a:t>
            </a:r>
          </a:p>
        </p:txBody>
      </p:sp>
      <p:sp>
        <p:nvSpPr>
          <p:cNvPr id="4" name="Slide Number Placeholder 3"/>
          <p:cNvSpPr>
            <a:spLocks noGrp="1"/>
          </p:cNvSpPr>
          <p:nvPr>
            <p:ph type="sldNum" sz="quarter" idx="12"/>
          </p:nvPr>
        </p:nvSpPr>
        <p:spPr>
          <a:xfrm>
            <a:off x="6477000" y="5676900"/>
            <a:ext cx="2133600" cy="365125"/>
          </a:xfrm>
        </p:spPr>
        <p:txBody>
          <a:bodyPr/>
          <a:lstStyle/>
          <a:p>
            <a:fld id="{5B7A2384-8C5D-49F6-8259-B9A64ECD4852}" type="slidenum">
              <a:rPr lang="en-US" sz="1100" smtClean="0"/>
              <a:t>19</a:t>
            </a:fld>
            <a:endParaRPr lang="en-US" sz="1100" dirty="0"/>
          </a:p>
        </p:txBody>
      </p:sp>
      <p:sp>
        <p:nvSpPr>
          <p:cNvPr id="6" name="Rectangle 5"/>
          <p:cNvSpPr/>
          <p:nvPr/>
        </p:nvSpPr>
        <p:spPr>
          <a:xfrm>
            <a:off x="73454" y="2858398"/>
            <a:ext cx="8978462" cy="923330"/>
          </a:xfrm>
          <a:prstGeom prst="rect">
            <a:avLst/>
          </a:prstGeom>
        </p:spPr>
        <p:txBody>
          <a:bodyPr wrap="square">
            <a:spAutoFit/>
          </a:bodyPr>
          <a:lstStyle/>
          <a:p>
            <a:pPr algn="just"/>
            <a:r>
              <a:rPr lang="en-US" sz="1800" dirty="0">
                <a:solidFill>
                  <a:srgbClr val="000000"/>
                </a:solidFill>
              </a:rPr>
              <a:t>In this model, the magnitudes of the currents are computed according to Equations (11) and then held constant while the angle of the voltage (δ) changes during each iteration. This keeps the power factor of the load constant:</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6" name="TextBox 15"/>
              <p:cNvSpPr txBox="1"/>
              <p:nvPr/>
            </p:nvSpPr>
            <p:spPr>
              <a:xfrm>
                <a:off x="2209800" y="623608"/>
                <a:ext cx="5327997" cy="721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𝑎𝑏</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𝑎𝑏</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den>
                              </m:f>
                            </m:e>
                          </m:d>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e>
                          </m:d>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i="1">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𝑏</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𝑏</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𝑏</m:t>
                          </m:r>
                        </m:sub>
                      </m:sSub>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209800" y="623608"/>
                <a:ext cx="5327997" cy="721993"/>
              </a:xfrm>
              <a:prstGeom prst="rect">
                <a:avLst/>
              </a:prstGeom>
              <a:blipFill>
                <a:blip r:embed="rId2"/>
                <a:stretch>
                  <a:fillRect/>
                </a:stretch>
              </a:blipFill>
            </p:spPr>
            <p:txBody>
              <a:bodyPr/>
              <a:lstStyle/>
              <a:p>
                <a:r>
                  <a:rPr lang="en-US">
                    <a:noFill/>
                  </a:rPr>
                  <a:t> </a:t>
                </a:r>
              </a:p>
            </p:txBody>
          </p:sp>
        </mc:Fallback>
      </mc:AlternateContent>
      <p:sp>
        <p:nvSpPr>
          <p:cNvPr id="17" name="TextBox 16"/>
          <p:cNvSpPr txBox="1"/>
          <p:nvPr/>
        </p:nvSpPr>
        <p:spPr>
          <a:xfrm>
            <a:off x="8236825" y="1472898"/>
            <a:ext cx="601575" cy="400110"/>
          </a:xfrm>
          <a:prstGeom prst="rect">
            <a:avLst/>
          </a:prstGeom>
          <a:noFill/>
        </p:spPr>
        <p:txBody>
          <a:bodyPr wrap="none" rtlCol="0">
            <a:spAutoFit/>
          </a:bodyPr>
          <a:lstStyle/>
          <a:p>
            <a:r>
              <a:rPr lang="en-US" sz="2000" dirty="0"/>
              <a:t>(</a:t>
            </a:r>
            <a:r>
              <a:rPr lang="en-US" altLang="zh-CN" sz="2000" dirty="0"/>
              <a:t>11</a:t>
            </a:r>
            <a:r>
              <a:rPr lang="en-US" sz="2000" dirty="0"/>
              <a:t>)</a:t>
            </a:r>
          </a:p>
        </p:txBody>
      </p:sp>
      <mc:AlternateContent xmlns:mc="http://schemas.openxmlformats.org/markup-compatibility/2006" xmlns:a14="http://schemas.microsoft.com/office/drawing/2010/main">
        <mc:Choice Requires="a14">
          <p:sp>
            <p:nvSpPr>
              <p:cNvPr id="18" name="TextBox 17"/>
              <p:cNvSpPr txBox="1"/>
              <p:nvPr/>
            </p:nvSpPr>
            <p:spPr>
              <a:xfrm>
                <a:off x="2209800" y="1345601"/>
                <a:ext cx="5177636" cy="721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𝑏𝑐</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𝑏𝑐</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𝑏𝑐</m:t>
                                      </m:r>
                                    </m:sub>
                                  </m:sSub>
                                </m:den>
                              </m:f>
                            </m:e>
                          </m:d>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𝑏𝑐</m:t>
                                  </m:r>
                                </m:sub>
                              </m:sSub>
                            </m:e>
                          </m:d>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𝑏𝑐</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𝑏𝑐</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𝑏𝑐</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𝑏𝑐</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b="0" i="1" smtClean="0">
                              <a:latin typeface="Cambria Math" panose="02040503050406030204" pitchFamily="18" charset="0"/>
                              <a:ea typeface="Cambria Math" panose="02040503050406030204" pitchFamily="18" charset="0"/>
                            </a:rPr>
                            <m:t>𝑏𝑐</m:t>
                          </m:r>
                        </m:sub>
                      </m:sSub>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209800" y="1345601"/>
                <a:ext cx="5177636" cy="7219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194540" y="2093601"/>
                <a:ext cx="5192896" cy="721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𝑐𝑎</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𝑐𝑎</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𝑐𝑎</m:t>
                                      </m:r>
                                    </m:sub>
                                  </m:sSub>
                                </m:den>
                              </m:f>
                            </m:e>
                          </m:d>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𝑐𝑎</m:t>
                                  </m:r>
                                </m:sub>
                              </m:sSub>
                            </m:e>
                          </m:d>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𝑐𝑎</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𝑐𝑎</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𝑐𝑎</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𝑐𝑎</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b="0" i="1" smtClean="0">
                              <a:latin typeface="Cambria Math" panose="02040503050406030204" pitchFamily="18" charset="0"/>
                              <a:ea typeface="Cambria Math" panose="02040503050406030204" pitchFamily="18" charset="0"/>
                            </a:rPr>
                            <m:t>𝑐𝑎</m:t>
                          </m:r>
                        </m:sub>
                      </m:sSub>
                    </m:oMath>
                  </m:oMathPara>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194540" y="2093601"/>
                <a:ext cx="5192896" cy="72199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048000" y="4191000"/>
                <a:ext cx="274915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𝑎𝑏</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e>
                      </m:d>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i="1">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𝑏</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𝑏</m:t>
                          </m:r>
                        </m:sub>
                      </m:sSub>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048000" y="4191000"/>
                <a:ext cx="2749151" cy="307777"/>
              </a:xfrm>
              <a:prstGeom prst="rect">
                <a:avLst/>
              </a:prstGeom>
              <a:blipFill>
                <a:blip r:embed="rId5"/>
                <a:stretch>
                  <a:fillRect l="-1552" r="-443" b="-18000"/>
                </a:stretch>
              </a:blipFill>
            </p:spPr>
            <p:txBody>
              <a:bodyPr/>
              <a:lstStyle/>
              <a:p>
                <a:r>
                  <a:rPr lang="en-US">
                    <a:noFill/>
                  </a:rPr>
                  <a:t> </a:t>
                </a:r>
              </a:p>
            </p:txBody>
          </p:sp>
        </mc:Fallback>
      </mc:AlternateContent>
      <p:sp>
        <p:nvSpPr>
          <p:cNvPr id="23" name="TextBox 22"/>
          <p:cNvSpPr txBox="1"/>
          <p:nvPr/>
        </p:nvSpPr>
        <p:spPr>
          <a:xfrm>
            <a:off x="8153400" y="4613287"/>
            <a:ext cx="611065" cy="400110"/>
          </a:xfrm>
          <a:prstGeom prst="rect">
            <a:avLst/>
          </a:prstGeom>
          <a:noFill/>
        </p:spPr>
        <p:txBody>
          <a:bodyPr wrap="none" rtlCol="0">
            <a:spAutoFit/>
          </a:bodyPr>
          <a:lstStyle/>
          <a:p>
            <a:r>
              <a:rPr lang="en-US" sz="2000" dirty="0"/>
              <a:t>(</a:t>
            </a:r>
            <a:r>
              <a:rPr lang="en-US" altLang="zh-CN" sz="2000" dirty="0"/>
              <a:t>14</a:t>
            </a:r>
            <a:r>
              <a:rPr lang="en-US" sz="2000" dirty="0"/>
              <a:t>)</a:t>
            </a:r>
          </a:p>
        </p:txBody>
      </p:sp>
      <mc:AlternateContent xmlns:mc="http://schemas.openxmlformats.org/markup-compatibility/2006" xmlns:a14="http://schemas.microsoft.com/office/drawing/2010/main">
        <mc:Choice Requires="a14">
          <p:sp>
            <p:nvSpPr>
              <p:cNvPr id="24" name="TextBox 23"/>
              <p:cNvSpPr txBox="1"/>
              <p:nvPr/>
            </p:nvSpPr>
            <p:spPr>
              <a:xfrm>
                <a:off x="3048000" y="4643850"/>
                <a:ext cx="266323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𝑏𝑐</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𝑏𝑐</m:t>
                              </m:r>
                            </m:sub>
                          </m:sSub>
                        </m:e>
                      </m:d>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𝑏𝑐</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𝑏𝑐</m:t>
                          </m:r>
                        </m:sub>
                      </m:sSub>
                    </m:oMath>
                  </m:oMathPara>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048000" y="4643850"/>
                <a:ext cx="2663230" cy="307777"/>
              </a:xfrm>
              <a:prstGeom prst="rect">
                <a:avLst/>
              </a:prstGeom>
              <a:blipFill>
                <a:blip r:embed="rId6"/>
                <a:stretch>
                  <a:fillRect l="-1602" r="-45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048000" y="5127004"/>
                <a:ext cx="267085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𝑐𝑎</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𝑐𝑎</m:t>
                              </m:r>
                            </m:sub>
                          </m:sSub>
                        </m:e>
                      </m:d>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𝑐𝑎</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𝑐𝑎</m:t>
                          </m:r>
                        </m:sub>
                      </m:sSub>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048000" y="5127004"/>
                <a:ext cx="2670859" cy="307777"/>
              </a:xfrm>
              <a:prstGeom prst="rect">
                <a:avLst/>
              </a:prstGeom>
              <a:blipFill>
                <a:blip r:embed="rId7"/>
                <a:stretch>
                  <a:fillRect l="-1598" b="-11765"/>
                </a:stretch>
              </a:blipFill>
            </p:spPr>
            <p:txBody>
              <a:bodyPr/>
              <a:lstStyle/>
              <a:p>
                <a:r>
                  <a:rPr lang="en-US">
                    <a:noFill/>
                  </a:rPr>
                  <a:t> </a:t>
                </a:r>
              </a:p>
            </p:txBody>
          </p:sp>
        </mc:Fallback>
      </mc:AlternateContent>
      <p:sp>
        <p:nvSpPr>
          <p:cNvPr id="13"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50104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730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7A2384-8C5D-49F6-8259-B9A64ECD4852}"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9" name="Rectangle 8"/>
          <p:cNvSpPr/>
          <p:nvPr/>
        </p:nvSpPr>
        <p:spPr>
          <a:xfrm>
            <a:off x="1295400" y="1905000"/>
            <a:ext cx="6507893" cy="1169551"/>
          </a:xfrm>
          <a:prstGeom prst="rect">
            <a:avLst/>
          </a:prstGeom>
        </p:spPr>
        <p:txBody>
          <a:bodyPr wrap="square">
            <a:spAutoFit/>
          </a:bodyPr>
          <a:lstStyle/>
          <a:p>
            <a:pPr lvl="0" algn="ctr"/>
            <a:r>
              <a:rPr lang="en-US" sz="3500" b="1" dirty="0">
                <a:solidFill>
                  <a:srgbClr val="C8102E"/>
                </a:solidFill>
                <a:latin typeface="Univers 67 CondensedBold"/>
              </a:rPr>
              <a:t>Modeling Shunt Components –Loads and Caps</a:t>
            </a:r>
            <a:endParaRPr kumimoji="0" lang="en-US" sz="3500" b="1" i="0" u="none" strike="noStrike" kern="1200" cap="none" spc="0" normalizeH="0" baseline="0" noProof="0" dirty="0">
              <a:ln>
                <a:noFill/>
              </a:ln>
              <a:solidFill>
                <a:srgbClr val="C8102E"/>
              </a:solidFill>
              <a:effectLst/>
              <a:uLnTx/>
              <a:uFillTx/>
              <a:latin typeface="Univers 67 CondensedBold"/>
              <a:ea typeface="+mn-ea"/>
              <a:cs typeface="+mn-cs"/>
            </a:endParaRPr>
          </a:p>
        </p:txBody>
      </p:sp>
      <p:sp>
        <p:nvSpPr>
          <p:cNvPr id="14" name="Subtitle 4">
            <a:extLst>
              <a:ext uri="{FF2B5EF4-FFF2-40B4-BE49-F238E27FC236}">
                <a16:creationId xmlns:a16="http://schemas.microsoft.com/office/drawing/2014/main" id="{6E5C1C03-BF52-AA46-AC61-9C4DB6FA2CE7}"/>
              </a:ext>
            </a:extLst>
          </p:cNvPr>
          <p:cNvSpPr txBox="1">
            <a:spLocks/>
          </p:cNvSpPr>
          <p:nvPr/>
        </p:nvSpPr>
        <p:spPr>
          <a:xfrm>
            <a:off x="1600200" y="3429000"/>
            <a:ext cx="64008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Acknowledgement: The slides are developed based in part on Distribution System Modeling and Analysis, 4</a:t>
            </a:r>
            <a:r>
              <a:rPr kumimoji="0" lang="en-US" sz="2000" b="0" i="0" u="none" strike="noStrike" kern="1200" cap="none" spc="0" normalizeH="0" baseline="30000" noProof="0" dirty="0">
                <a:ln>
                  <a:noFill/>
                </a:ln>
                <a:solidFill>
                  <a:prstClr val="black">
                    <a:tint val="75000"/>
                  </a:prstClr>
                </a:solidFill>
                <a:effectLst/>
                <a:uLnTx/>
                <a:uFillTx/>
                <a:latin typeface="Calibri"/>
                <a:ea typeface="+mn-ea"/>
                <a:cs typeface="+mn-cs"/>
              </a:rPr>
              <a:t>th</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edition, William H. </a:t>
            </a:r>
            <a:r>
              <a:rPr kumimoji="0" lang="en-US" sz="2000" b="0" i="0" u="none" strike="noStrike" kern="1200" cap="none" spc="0" normalizeH="0" baseline="0" noProof="0" dirty="0" err="1">
                <a:ln>
                  <a:noFill/>
                </a:ln>
                <a:solidFill>
                  <a:prstClr val="black">
                    <a:tint val="75000"/>
                  </a:prstClr>
                </a:solidFill>
                <a:effectLst/>
                <a:uLnTx/>
                <a:uFillTx/>
                <a:latin typeface="Calibri"/>
                <a:ea typeface="+mn-ea"/>
                <a:cs typeface="+mn-cs"/>
              </a:rPr>
              <a:t>Kersting</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CRC Press, 2017 </a:t>
            </a:r>
          </a:p>
        </p:txBody>
      </p:sp>
    </p:spTree>
    <p:extLst>
      <p:ext uri="{BB962C8B-B14F-4D97-AF65-F5344CB8AC3E}">
        <p14:creationId xmlns:p14="http://schemas.microsoft.com/office/powerpoint/2010/main" val="3970705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714478" cy="584775"/>
          </a:xfrm>
          <a:prstGeom prst="rect">
            <a:avLst/>
          </a:prstGeom>
        </p:spPr>
        <p:txBody>
          <a:bodyPr wrap="none">
            <a:spAutoFit/>
          </a:bodyPr>
          <a:lstStyle/>
          <a:p>
            <a:r>
              <a:rPr lang="en-US" sz="3200" dirty="0">
                <a:solidFill>
                  <a:srgbClr val="C8102E"/>
                </a:solidFill>
                <a:latin typeface="+mj-lt"/>
                <a:ea typeface="+mj-ea"/>
                <a:cs typeface="+mj-cs"/>
              </a:rPr>
              <a:t>Combination Loads</a:t>
            </a:r>
          </a:p>
        </p:txBody>
      </p:sp>
      <p:sp>
        <p:nvSpPr>
          <p:cNvPr id="4" name="Slide Number Placeholder 3"/>
          <p:cNvSpPr>
            <a:spLocks noGrp="1"/>
          </p:cNvSpPr>
          <p:nvPr>
            <p:ph type="sldNum" sz="quarter" idx="12"/>
          </p:nvPr>
        </p:nvSpPr>
        <p:spPr/>
        <p:txBody>
          <a:bodyPr/>
          <a:lstStyle/>
          <a:p>
            <a:fld id="{5B7A2384-8C5D-49F6-8259-B9A64ECD4852}" type="slidenum">
              <a:rPr lang="en-US" sz="1100" smtClean="0"/>
              <a:t>20</a:t>
            </a:fld>
            <a:endParaRPr lang="en-US" sz="1100" dirty="0"/>
          </a:p>
        </p:txBody>
      </p:sp>
      <p:sp>
        <p:nvSpPr>
          <p:cNvPr id="2" name="Rectangle 1"/>
          <p:cNvSpPr/>
          <p:nvPr/>
        </p:nvSpPr>
        <p:spPr>
          <a:xfrm>
            <a:off x="183930" y="666635"/>
            <a:ext cx="8807669" cy="923330"/>
          </a:xfrm>
          <a:prstGeom prst="rect">
            <a:avLst/>
          </a:prstGeom>
        </p:spPr>
        <p:txBody>
          <a:bodyPr wrap="square">
            <a:spAutoFit/>
          </a:bodyPr>
          <a:lstStyle/>
          <a:p>
            <a:pPr algn="just"/>
            <a:r>
              <a:rPr lang="en-US" sz="1800" dirty="0">
                <a:solidFill>
                  <a:srgbClr val="000000"/>
                </a:solidFill>
              </a:rPr>
              <a:t>Combination loads can be modeled by assigning a percentage of the total load to each of the three aforementioned load models. The total delta current for each load is the sum of the three components.</a:t>
            </a:r>
            <a:endParaRPr lang="en-US" sz="1800" dirty="0">
              <a:solidFill>
                <a:srgbClr val="000000"/>
              </a:solidFill>
              <a:effectLst/>
            </a:endParaRPr>
          </a:p>
        </p:txBody>
      </p:sp>
      <p:sp>
        <p:nvSpPr>
          <p:cNvPr id="5" name="Rectangle 4"/>
          <p:cNvSpPr/>
          <p:nvPr/>
        </p:nvSpPr>
        <p:spPr>
          <a:xfrm>
            <a:off x="225467" y="1544137"/>
            <a:ext cx="8906605" cy="584775"/>
          </a:xfrm>
          <a:prstGeom prst="rect">
            <a:avLst/>
          </a:prstGeom>
        </p:spPr>
        <p:txBody>
          <a:bodyPr wrap="none">
            <a:spAutoFit/>
          </a:bodyPr>
          <a:lstStyle/>
          <a:p>
            <a:r>
              <a:rPr lang="en-US" sz="3200" dirty="0">
                <a:solidFill>
                  <a:srgbClr val="C8102E"/>
                </a:solidFill>
                <a:latin typeface="+mj-lt"/>
                <a:ea typeface="+mj-ea"/>
                <a:cs typeface="+mj-cs"/>
              </a:rPr>
              <a:t>Line Currents Serving a Delta-Connected Loads</a:t>
            </a:r>
          </a:p>
        </p:txBody>
      </p:sp>
      <p:sp>
        <p:nvSpPr>
          <p:cNvPr id="6" name="Rectangle 5"/>
          <p:cNvSpPr/>
          <p:nvPr/>
        </p:nvSpPr>
        <p:spPr>
          <a:xfrm>
            <a:off x="244365" y="2100005"/>
            <a:ext cx="8807669" cy="646331"/>
          </a:xfrm>
          <a:prstGeom prst="rect">
            <a:avLst/>
          </a:prstGeom>
        </p:spPr>
        <p:txBody>
          <a:bodyPr wrap="square">
            <a:spAutoFit/>
          </a:bodyPr>
          <a:lstStyle/>
          <a:p>
            <a:pPr algn="just"/>
            <a:r>
              <a:rPr lang="en-US" sz="1800" i="1" dirty="0">
                <a:solidFill>
                  <a:srgbClr val="FF0000"/>
                </a:solidFill>
              </a:rPr>
              <a:t>The line currents entering the delta-connected load are determined by applying Kirchhoff's current law (KCL) at each of the nodes of the delta. </a:t>
            </a:r>
            <a:r>
              <a:rPr lang="en-US" sz="1800" dirty="0"/>
              <a:t>In matrix form, the equations are</a:t>
            </a:r>
          </a:p>
        </p:txBody>
      </p:sp>
      <mc:AlternateContent xmlns:mc="http://schemas.openxmlformats.org/markup-compatibility/2006" xmlns:a14="http://schemas.microsoft.com/office/drawing/2010/main">
        <mc:Choice Requires="a14">
          <p:sp>
            <p:nvSpPr>
              <p:cNvPr id="7" name="Rectangle 6"/>
              <p:cNvSpPr/>
              <p:nvPr/>
            </p:nvSpPr>
            <p:spPr>
              <a:xfrm>
                <a:off x="2696444" y="2852194"/>
                <a:ext cx="3782639" cy="96815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𝑏</m:t>
                                </m:r>
                              </m:sub>
                            </m:sSub>
                          </m:e>
                          <m:e>
                            <m:sSub>
                              <m:sSubPr>
                                <m:ctrlPr>
                                  <a:rPr lang="en-US" sz="2000" i="1" smtClean="0">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𝑐</m:t>
                                </m:r>
                              </m:sub>
                            </m:sSub>
                          </m:e>
                        </m:eqArr>
                      </m:e>
                    </m:d>
                  </m:oMath>
                </a14:m>
                <a:r>
                  <a:rPr lang="en-US" sz="2000" dirty="0"/>
                  <a:t> </a:t>
                </a:r>
                <a14:m>
                  <m:oMath xmlns:m="http://schemas.openxmlformats.org/officeDocument/2006/math">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1</m:t>
                              </m:r>
                            </m:e>
                            <m:e>
                              <m:r>
                                <a:rPr lang="en-US" sz="2000" b="0" i="1" smtClean="0">
                                  <a:latin typeface="Cambria Math" panose="02040503050406030204" pitchFamily="18" charset="0"/>
                                </a:rPr>
                                <m:t>0</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−1</m:t>
                              </m:r>
                            </m:e>
                            <m:e>
                              <m:r>
                                <a:rPr lang="en-US" sz="2000" b="0" i="1" smtClean="0">
                                  <a:latin typeface="Cambria Math" panose="02040503050406030204" pitchFamily="18" charset="0"/>
                                </a:rPr>
                                <m:t>1</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−1</m:t>
                              </m:r>
                            </m:e>
                            <m:e>
                              <m:r>
                                <a:rPr lang="en-US" sz="2000" b="0" i="1" smtClean="0">
                                  <a:latin typeface="Cambria Math" panose="02040503050406030204" pitchFamily="18" charset="0"/>
                                </a:rPr>
                                <m:t>1</m:t>
                              </m:r>
                            </m:e>
                          </m:mr>
                        </m:m>
                      </m:e>
                    </m:d>
                    <m:r>
                      <m:rPr>
                        <m:nor/>
                      </m:rPr>
                      <a:rPr lang="en-US" sz="2000" dirty="0">
                        <a:ea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i="1">
                                    <a:latin typeface="Cambria Math" panose="02040503050406030204" pitchFamily="18" charset="0"/>
                                  </a:rPr>
                                  <m:t>𝑏</m:t>
                                </m:r>
                                <m:r>
                                  <a:rPr lang="en-US" sz="2000" b="0" i="1" smtClean="0">
                                    <a:latin typeface="Cambria Math" panose="02040503050406030204" pitchFamily="18" charset="0"/>
                                  </a:rPr>
                                  <m:t>𝑐</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i="1">
                                    <a:latin typeface="Cambria Math" panose="02040503050406030204" pitchFamily="18" charset="0"/>
                                  </a:rPr>
                                  <m:t>𝑐</m:t>
                                </m:r>
                                <m:r>
                                  <a:rPr lang="en-US" sz="2000" b="0" i="1" smtClean="0">
                                    <a:latin typeface="Cambria Math" panose="02040503050406030204" pitchFamily="18" charset="0"/>
                                  </a:rPr>
                                  <m:t>𝑎</m:t>
                                </m:r>
                              </m:sub>
                            </m:sSub>
                          </m:e>
                        </m:eqArr>
                      </m:e>
                    </m:d>
                  </m:oMath>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2696444" y="2852194"/>
                <a:ext cx="3782639" cy="968150"/>
              </a:xfrm>
              <a:prstGeom prst="rect">
                <a:avLst/>
              </a:prstGeom>
              <a:blipFill>
                <a:blip r:embed="rId2"/>
                <a:stretch>
                  <a:fillRect/>
                </a:stretch>
              </a:blipFill>
            </p:spPr>
            <p:txBody>
              <a:bodyPr/>
              <a:lstStyle/>
              <a:p>
                <a:r>
                  <a:rPr lang="en-US">
                    <a:noFill/>
                  </a:rPr>
                  <a:t> </a:t>
                </a:r>
              </a:p>
            </p:txBody>
          </p:sp>
        </mc:Fallback>
      </mc:AlternateContent>
      <p:sp>
        <p:nvSpPr>
          <p:cNvPr id="8" name="TextBox 7"/>
          <p:cNvSpPr txBox="1"/>
          <p:nvPr/>
        </p:nvSpPr>
        <p:spPr>
          <a:xfrm>
            <a:off x="8229600" y="3027927"/>
            <a:ext cx="611065" cy="400110"/>
          </a:xfrm>
          <a:prstGeom prst="rect">
            <a:avLst/>
          </a:prstGeom>
          <a:noFill/>
        </p:spPr>
        <p:txBody>
          <a:bodyPr wrap="none" rtlCol="0">
            <a:spAutoFit/>
          </a:bodyPr>
          <a:lstStyle/>
          <a:p>
            <a:r>
              <a:rPr lang="en-US" sz="2000" dirty="0"/>
              <a:t>(</a:t>
            </a:r>
            <a:r>
              <a:rPr lang="en-US" altLang="zh-CN" sz="2000" dirty="0"/>
              <a:t>15</a:t>
            </a:r>
            <a:r>
              <a:rPr lang="en-US" sz="2000" dirty="0"/>
              <a:t>)</a:t>
            </a:r>
          </a:p>
        </p:txBody>
      </p:sp>
      <p:sp>
        <p:nvSpPr>
          <p:cNvPr id="9" name="Rectangle 8">
            <a:extLst>
              <a:ext uri="{FF2B5EF4-FFF2-40B4-BE49-F238E27FC236}">
                <a16:creationId xmlns:a16="http://schemas.microsoft.com/office/drawing/2014/main" id="{23CC7569-E83C-B44D-9EA3-6A009494A55D}"/>
              </a:ext>
            </a:extLst>
          </p:cNvPr>
          <p:cNvSpPr/>
          <p:nvPr/>
        </p:nvSpPr>
        <p:spPr>
          <a:xfrm>
            <a:off x="284758" y="3922688"/>
            <a:ext cx="6812891" cy="584775"/>
          </a:xfrm>
          <a:prstGeom prst="rect">
            <a:avLst/>
          </a:prstGeom>
        </p:spPr>
        <p:txBody>
          <a:bodyPr wrap="none">
            <a:spAutoFit/>
          </a:bodyPr>
          <a:lstStyle/>
          <a:p>
            <a:r>
              <a:rPr lang="en-US" sz="3200" dirty="0">
                <a:solidFill>
                  <a:srgbClr val="C8102E"/>
                </a:solidFill>
                <a:latin typeface="+mj-lt"/>
                <a:ea typeface="+mj-ea"/>
                <a:cs typeface="+mj-cs"/>
              </a:rPr>
              <a:t>Two-Phase and Single-Phase Loads</a:t>
            </a:r>
          </a:p>
        </p:txBody>
      </p:sp>
      <p:sp>
        <p:nvSpPr>
          <p:cNvPr id="10" name="Rectangle 9">
            <a:extLst>
              <a:ext uri="{FF2B5EF4-FFF2-40B4-BE49-F238E27FC236}">
                <a16:creationId xmlns:a16="http://schemas.microsoft.com/office/drawing/2014/main" id="{8446429C-CD5D-774F-A440-B2D6ED245A25}"/>
              </a:ext>
            </a:extLst>
          </p:cNvPr>
          <p:cNvSpPr/>
          <p:nvPr/>
        </p:nvSpPr>
        <p:spPr>
          <a:xfrm>
            <a:off x="97620" y="4433134"/>
            <a:ext cx="8991600" cy="1200329"/>
          </a:xfrm>
          <a:prstGeom prst="rect">
            <a:avLst/>
          </a:prstGeom>
        </p:spPr>
        <p:txBody>
          <a:bodyPr wrap="square">
            <a:spAutoFit/>
          </a:bodyPr>
          <a:lstStyle/>
          <a:p>
            <a:pPr algn="just"/>
            <a:r>
              <a:rPr lang="en-US" sz="1800" dirty="0">
                <a:solidFill>
                  <a:srgbClr val="000000"/>
                </a:solidFill>
              </a:rPr>
              <a:t>In both the wye- and delta-connected loads, single-phase and two-phase loads are modeled by setting the currents of the missing phases to zero. The currents in the phases present are computed using the same appropriate equations for constant complex power, constant impedance, and constant current.</a:t>
            </a:r>
            <a:endParaRPr lang="en-US" sz="1800" dirty="0">
              <a:solidFill>
                <a:srgbClr val="000000"/>
              </a:solidFill>
              <a:effectLst/>
            </a:endParaRPr>
          </a:p>
        </p:txBody>
      </p:sp>
      <p:sp>
        <p:nvSpPr>
          <p:cNvPr id="11"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712088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328155" cy="584775"/>
          </a:xfrm>
          <a:prstGeom prst="rect">
            <a:avLst/>
          </a:prstGeom>
        </p:spPr>
        <p:txBody>
          <a:bodyPr wrap="none">
            <a:spAutoFit/>
          </a:bodyPr>
          <a:lstStyle/>
          <a:p>
            <a:r>
              <a:rPr lang="en-US" sz="3200" dirty="0">
                <a:solidFill>
                  <a:srgbClr val="C8102E"/>
                </a:solidFill>
                <a:latin typeface="+mj-lt"/>
                <a:ea typeface="+mj-ea"/>
                <a:cs typeface="+mj-cs"/>
              </a:rPr>
              <a:t>Shunt Capacitors</a:t>
            </a:r>
          </a:p>
        </p:txBody>
      </p:sp>
      <p:sp>
        <p:nvSpPr>
          <p:cNvPr id="4" name="Slide Number Placeholder 3"/>
          <p:cNvSpPr>
            <a:spLocks noGrp="1"/>
          </p:cNvSpPr>
          <p:nvPr>
            <p:ph type="sldNum" sz="quarter" idx="12"/>
          </p:nvPr>
        </p:nvSpPr>
        <p:spPr/>
        <p:txBody>
          <a:bodyPr/>
          <a:lstStyle/>
          <a:p>
            <a:fld id="{5B7A2384-8C5D-49F6-8259-B9A64ECD4852}" type="slidenum">
              <a:rPr lang="en-US" smtClean="0"/>
              <a:t>21</a:t>
            </a:fld>
            <a:endParaRPr lang="en-US" dirty="0"/>
          </a:p>
        </p:txBody>
      </p:sp>
      <p:sp>
        <p:nvSpPr>
          <p:cNvPr id="7" name="Rectangle 6"/>
          <p:cNvSpPr/>
          <p:nvPr/>
        </p:nvSpPr>
        <p:spPr>
          <a:xfrm>
            <a:off x="685800" y="1557229"/>
            <a:ext cx="7772400" cy="2677656"/>
          </a:xfrm>
          <a:prstGeom prst="rect">
            <a:avLst/>
          </a:prstGeom>
        </p:spPr>
        <p:txBody>
          <a:bodyPr wrap="square">
            <a:spAutoFit/>
          </a:bodyPr>
          <a:lstStyle/>
          <a:p>
            <a:pPr algn="just"/>
            <a:r>
              <a:rPr lang="en-US" dirty="0"/>
              <a:t>Shunt capacitor banks are commonly used in distribution systems to help in voltage regulation and to provide reactive power support. The capacitor banks are modeled as constant </a:t>
            </a:r>
            <a:r>
              <a:rPr lang="en-US" dirty="0" err="1"/>
              <a:t>susceptances</a:t>
            </a:r>
            <a:r>
              <a:rPr lang="en-US" dirty="0"/>
              <a:t> connected in either wye or delta. Similar to the load model, all capacitor banks are modeled as three-phase banks with the currents of the missing phases set to zero for single-phase and two-phase banks.</a:t>
            </a:r>
          </a:p>
        </p:txBody>
      </p:sp>
      <p:sp>
        <p:nvSpPr>
          <p:cNvPr id="5"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302856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035242" cy="584775"/>
          </a:xfrm>
          <a:prstGeom prst="rect">
            <a:avLst/>
          </a:prstGeom>
        </p:spPr>
        <p:txBody>
          <a:bodyPr wrap="none">
            <a:spAutoFit/>
          </a:bodyPr>
          <a:lstStyle/>
          <a:p>
            <a:r>
              <a:rPr lang="en-US" sz="3200" dirty="0">
                <a:solidFill>
                  <a:srgbClr val="C8102E"/>
                </a:solidFill>
                <a:latin typeface="+mj-lt"/>
                <a:ea typeface="+mj-ea"/>
                <a:cs typeface="+mj-cs"/>
              </a:rPr>
              <a:t>Wye-Connected Capacitor Bank</a:t>
            </a:r>
          </a:p>
        </p:txBody>
      </p:sp>
      <p:sp>
        <p:nvSpPr>
          <p:cNvPr id="4" name="Slide Number Placeholder 3"/>
          <p:cNvSpPr>
            <a:spLocks noGrp="1"/>
          </p:cNvSpPr>
          <p:nvPr>
            <p:ph type="sldNum" sz="quarter" idx="12"/>
          </p:nvPr>
        </p:nvSpPr>
        <p:spPr/>
        <p:txBody>
          <a:bodyPr/>
          <a:lstStyle/>
          <a:p>
            <a:fld id="{5B7A2384-8C5D-49F6-8259-B9A64ECD4852}" type="slidenum">
              <a:rPr lang="en-US" smtClean="0"/>
              <a:t>22</a:t>
            </a:fld>
            <a:endParaRPr lang="en-US" dirty="0"/>
          </a:p>
        </p:txBody>
      </p:sp>
      <p:sp>
        <p:nvSpPr>
          <p:cNvPr id="15" name="TextBox 14"/>
          <p:cNvSpPr txBox="1"/>
          <p:nvPr/>
        </p:nvSpPr>
        <p:spPr>
          <a:xfrm>
            <a:off x="1371600" y="5548956"/>
            <a:ext cx="6396503" cy="369332"/>
          </a:xfrm>
          <a:prstGeom prst="rect">
            <a:avLst/>
          </a:prstGeom>
          <a:noFill/>
        </p:spPr>
        <p:txBody>
          <a:bodyPr wrap="square" rtlCol="0">
            <a:spAutoFit/>
          </a:bodyPr>
          <a:lstStyle/>
          <a:p>
            <a:pPr algn="ctr"/>
            <a:r>
              <a:rPr lang="en-US" dirty="0"/>
              <a:t>Fig.3 Wye</a:t>
            </a:r>
            <a:r>
              <a:rPr lang="en-US" dirty="0">
                <a:solidFill>
                  <a:srgbClr val="000000"/>
                </a:solidFill>
              </a:rPr>
              <a:t>-connected capacitor bank  </a:t>
            </a:r>
            <a:endParaRPr lang="en-US" dirty="0"/>
          </a:p>
        </p:txBody>
      </p:sp>
      <p:sp>
        <p:nvSpPr>
          <p:cNvPr id="6" name="Rectangle 5"/>
          <p:cNvSpPr/>
          <p:nvPr/>
        </p:nvSpPr>
        <p:spPr>
          <a:xfrm>
            <a:off x="141890" y="647700"/>
            <a:ext cx="9002110" cy="1323439"/>
          </a:xfrm>
          <a:prstGeom prst="rect">
            <a:avLst/>
          </a:prstGeom>
        </p:spPr>
        <p:txBody>
          <a:bodyPr wrap="square">
            <a:spAutoFit/>
          </a:bodyPr>
          <a:lstStyle/>
          <a:p>
            <a:pPr algn="just"/>
            <a:r>
              <a:rPr lang="en-US" sz="2000" dirty="0">
                <a:solidFill>
                  <a:srgbClr val="000000"/>
                </a:solidFill>
              </a:rPr>
              <a:t>The model of a three-phase wye-connected shunt capacitor bank is shown in Fig.3.</a:t>
            </a:r>
          </a:p>
          <a:p>
            <a:pPr algn="just"/>
            <a:r>
              <a:rPr lang="en-US" sz="2000" dirty="0">
                <a:solidFill>
                  <a:srgbClr val="000000"/>
                </a:solidFill>
              </a:rPr>
              <a:t>The individual phase capacitor units are specified in </a:t>
            </a:r>
            <a:r>
              <a:rPr lang="en-US" sz="2000" dirty="0" err="1">
                <a:solidFill>
                  <a:srgbClr val="000000"/>
                </a:solidFill>
              </a:rPr>
              <a:t>kvar</a:t>
            </a:r>
            <a:r>
              <a:rPr lang="en-US" sz="2000" dirty="0">
                <a:solidFill>
                  <a:srgbClr val="000000"/>
                </a:solidFill>
              </a:rPr>
              <a:t> and kV. The constant </a:t>
            </a:r>
            <a:r>
              <a:rPr lang="en-US" sz="2000" dirty="0" err="1">
                <a:solidFill>
                  <a:srgbClr val="000000"/>
                </a:solidFill>
              </a:rPr>
              <a:t>susceptance</a:t>
            </a:r>
            <a:r>
              <a:rPr lang="en-US" sz="2000" dirty="0">
                <a:solidFill>
                  <a:srgbClr val="000000"/>
                </a:solidFill>
              </a:rPr>
              <a:t> for each unit can be computed in Siemens. The </a:t>
            </a:r>
            <a:r>
              <a:rPr lang="en-US" sz="2000" dirty="0" err="1">
                <a:solidFill>
                  <a:srgbClr val="000000"/>
                </a:solidFill>
              </a:rPr>
              <a:t>susceptance</a:t>
            </a:r>
            <a:r>
              <a:rPr lang="en-US" sz="2000" dirty="0">
                <a:solidFill>
                  <a:srgbClr val="000000"/>
                </a:solidFill>
              </a:rPr>
              <a:t> of a capacitor unit is computed by</a:t>
            </a:r>
          </a:p>
        </p:txBody>
      </p:sp>
      <p:pic>
        <p:nvPicPr>
          <p:cNvPr id="16" name="Picture 15"/>
          <p:cNvPicPr>
            <a:picLocks noChangeAspect="1"/>
          </p:cNvPicPr>
          <p:nvPr/>
        </p:nvPicPr>
        <p:blipFill>
          <a:blip r:embed="rId2"/>
          <a:stretch>
            <a:fillRect/>
          </a:stretch>
        </p:blipFill>
        <p:spPr>
          <a:xfrm>
            <a:off x="3200400" y="3182966"/>
            <a:ext cx="3263798" cy="2478834"/>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3352800" y="1912088"/>
                <a:ext cx="2139881" cy="684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𝑐</m:t>
                          </m:r>
                        </m:sub>
                      </m:sSub>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𝑘𝑣𝑎𝑟</m:t>
                          </m:r>
                        </m:num>
                        <m:den>
                          <m:sSubSup>
                            <m:sSubSupPr>
                              <m:ctrlPr>
                                <a:rPr lang="en-US" i="1">
                                  <a:latin typeface="Cambria Math" panose="02040503050406030204" pitchFamily="18" charset="0"/>
                                </a:rPr>
                              </m:ctrlPr>
                            </m:sSubSupPr>
                            <m:e>
                              <m:r>
                                <a:rPr lang="en-US" b="0" i="1" smtClean="0">
                                  <a:latin typeface="Cambria Math" panose="02040503050406030204" pitchFamily="18" charset="0"/>
                                </a:rPr>
                                <m:t>𝑘𝑉</m:t>
                              </m:r>
                            </m:e>
                            <m:sub>
                              <m:r>
                                <a:rPr lang="en-US" b="0" i="1" smtClean="0">
                                  <a:latin typeface="Cambria Math" panose="02040503050406030204" pitchFamily="18" charset="0"/>
                                </a:rPr>
                                <m:t>𝐿𝑁</m:t>
                              </m:r>
                            </m:sub>
                            <m:sup>
                              <m:r>
                                <a:rPr lang="en-US" b="0" i="1" smtClean="0">
                                  <a:latin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∙1000</m:t>
                          </m:r>
                        </m:den>
                      </m:f>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m:t>
                      </m:r>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3352800" y="1912088"/>
                <a:ext cx="2139881" cy="684931"/>
              </a:xfrm>
              <a:prstGeom prst="rect">
                <a:avLst/>
              </a:prstGeom>
              <a:blipFill>
                <a:blip r:embed="rId3"/>
                <a:stretch>
                  <a:fillRect r="-21083" b="-21429"/>
                </a:stretch>
              </a:blipFill>
            </p:spPr>
            <p:txBody>
              <a:bodyPr/>
              <a:lstStyle/>
              <a:p>
                <a:r>
                  <a:rPr lang="en-US">
                    <a:noFill/>
                  </a:rPr>
                  <a:t> </a:t>
                </a:r>
              </a:p>
            </p:txBody>
          </p:sp>
        </mc:Fallback>
      </mc:AlternateContent>
      <p:sp>
        <p:nvSpPr>
          <p:cNvPr id="18" name="TextBox 17"/>
          <p:cNvSpPr txBox="1"/>
          <p:nvPr/>
        </p:nvSpPr>
        <p:spPr>
          <a:xfrm>
            <a:off x="8458200" y="2227687"/>
            <a:ext cx="559769" cy="369332"/>
          </a:xfrm>
          <a:prstGeom prst="rect">
            <a:avLst/>
          </a:prstGeom>
          <a:noFill/>
        </p:spPr>
        <p:txBody>
          <a:bodyPr wrap="none" rtlCol="0">
            <a:spAutoFit/>
          </a:bodyPr>
          <a:lstStyle/>
          <a:p>
            <a:r>
              <a:rPr lang="en-US" dirty="0"/>
              <a:t>(</a:t>
            </a:r>
            <a:r>
              <a:rPr lang="en-US" altLang="zh-CN" dirty="0"/>
              <a:t>16</a:t>
            </a:r>
            <a:r>
              <a:rPr lang="en-US" dirty="0"/>
              <a:t>)</a:t>
            </a:r>
          </a:p>
        </p:txBody>
      </p:sp>
      <p:sp>
        <p:nvSpPr>
          <p:cNvPr id="9"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869255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035242" cy="584775"/>
          </a:xfrm>
          <a:prstGeom prst="rect">
            <a:avLst/>
          </a:prstGeom>
        </p:spPr>
        <p:txBody>
          <a:bodyPr wrap="none">
            <a:spAutoFit/>
          </a:bodyPr>
          <a:lstStyle/>
          <a:p>
            <a:r>
              <a:rPr lang="en-US" sz="3200" dirty="0">
                <a:solidFill>
                  <a:srgbClr val="C8102E"/>
                </a:solidFill>
                <a:latin typeface="+mj-lt"/>
                <a:ea typeface="+mj-ea"/>
                <a:cs typeface="+mj-cs"/>
              </a:rPr>
              <a:t>Wye-Connected Capacitor Bank</a:t>
            </a:r>
          </a:p>
        </p:txBody>
      </p:sp>
      <p:sp>
        <p:nvSpPr>
          <p:cNvPr id="4" name="Slide Number Placeholder 3"/>
          <p:cNvSpPr>
            <a:spLocks noGrp="1"/>
          </p:cNvSpPr>
          <p:nvPr>
            <p:ph type="sldNum" sz="quarter" idx="12"/>
          </p:nvPr>
        </p:nvSpPr>
        <p:spPr/>
        <p:txBody>
          <a:bodyPr/>
          <a:lstStyle/>
          <a:p>
            <a:fld id="{5B7A2384-8C5D-49F6-8259-B9A64ECD4852}" type="slidenum">
              <a:rPr lang="en-US" smtClean="0"/>
              <a:t>23</a:t>
            </a:fld>
            <a:endParaRPr lang="en-US" dirty="0"/>
          </a:p>
        </p:txBody>
      </p:sp>
      <p:sp>
        <p:nvSpPr>
          <p:cNvPr id="15" name="TextBox 14"/>
          <p:cNvSpPr txBox="1"/>
          <p:nvPr/>
        </p:nvSpPr>
        <p:spPr>
          <a:xfrm>
            <a:off x="1449948" y="5612807"/>
            <a:ext cx="6396503" cy="369332"/>
          </a:xfrm>
          <a:prstGeom prst="rect">
            <a:avLst/>
          </a:prstGeom>
          <a:noFill/>
        </p:spPr>
        <p:txBody>
          <a:bodyPr wrap="square" rtlCol="0">
            <a:spAutoFit/>
          </a:bodyPr>
          <a:lstStyle/>
          <a:p>
            <a:pPr algn="ctr"/>
            <a:r>
              <a:rPr lang="en-US" dirty="0"/>
              <a:t>Fig.3 Wye</a:t>
            </a:r>
            <a:r>
              <a:rPr lang="en-US" dirty="0">
                <a:solidFill>
                  <a:srgbClr val="000000"/>
                </a:solidFill>
              </a:rPr>
              <a:t>-connected capacitor bank  </a:t>
            </a:r>
            <a:endParaRPr lang="en-US" dirty="0"/>
          </a:p>
        </p:txBody>
      </p:sp>
      <p:pic>
        <p:nvPicPr>
          <p:cNvPr id="16" name="Picture 15"/>
          <p:cNvPicPr>
            <a:picLocks noChangeAspect="1"/>
          </p:cNvPicPr>
          <p:nvPr/>
        </p:nvPicPr>
        <p:blipFill>
          <a:blip r:embed="rId2"/>
          <a:stretch>
            <a:fillRect/>
          </a:stretch>
        </p:blipFill>
        <p:spPr>
          <a:xfrm>
            <a:off x="2829369" y="2709104"/>
            <a:ext cx="3852120" cy="2925661"/>
          </a:xfrm>
          <a:prstGeom prst="rect">
            <a:avLst/>
          </a:prstGeom>
        </p:spPr>
      </p:pic>
      <p:sp>
        <p:nvSpPr>
          <p:cNvPr id="18" name="TextBox 17"/>
          <p:cNvSpPr txBox="1"/>
          <p:nvPr/>
        </p:nvSpPr>
        <p:spPr>
          <a:xfrm>
            <a:off x="8406915" y="1714555"/>
            <a:ext cx="559769" cy="369332"/>
          </a:xfrm>
          <a:prstGeom prst="rect">
            <a:avLst/>
          </a:prstGeom>
          <a:noFill/>
        </p:spPr>
        <p:txBody>
          <a:bodyPr wrap="none" rtlCol="0">
            <a:spAutoFit/>
          </a:bodyPr>
          <a:lstStyle/>
          <a:p>
            <a:r>
              <a:rPr lang="en-US" dirty="0"/>
              <a:t>(</a:t>
            </a:r>
            <a:r>
              <a:rPr lang="en-US" altLang="zh-CN" dirty="0"/>
              <a:t>17</a:t>
            </a:r>
            <a:r>
              <a:rPr lang="en-US" dirty="0"/>
              <a:t>)</a:t>
            </a:r>
          </a:p>
        </p:txBody>
      </p:sp>
      <p:sp>
        <p:nvSpPr>
          <p:cNvPr id="2" name="Rectangle 1"/>
          <p:cNvSpPr/>
          <p:nvPr/>
        </p:nvSpPr>
        <p:spPr>
          <a:xfrm>
            <a:off x="152400" y="690447"/>
            <a:ext cx="8991600" cy="400110"/>
          </a:xfrm>
          <a:prstGeom prst="rect">
            <a:avLst/>
          </a:prstGeom>
        </p:spPr>
        <p:txBody>
          <a:bodyPr wrap="square">
            <a:spAutoFit/>
          </a:bodyPr>
          <a:lstStyle/>
          <a:p>
            <a:r>
              <a:rPr lang="en-US" dirty="0">
                <a:solidFill>
                  <a:srgbClr val="000000"/>
                </a:solidFill>
              </a:rPr>
              <a:t>With the </a:t>
            </a:r>
            <a:r>
              <a:rPr lang="en-US" sz="2000" dirty="0" err="1">
                <a:solidFill>
                  <a:srgbClr val="000000"/>
                </a:solidFill>
              </a:rPr>
              <a:t>susceptance</a:t>
            </a:r>
            <a:r>
              <a:rPr lang="en-US" dirty="0">
                <a:solidFill>
                  <a:srgbClr val="000000"/>
                </a:solidFill>
              </a:rPr>
              <a:t> computed, the line currents serving the capacitor bank are given by</a:t>
            </a:r>
            <a:endParaRPr lang="en-US" dirty="0">
              <a:solidFill>
                <a:srgbClr val="000000"/>
              </a:solidFill>
              <a:effectLst/>
            </a:endParaRPr>
          </a:p>
        </p:txBody>
      </p:sp>
      <mc:AlternateContent xmlns:mc="http://schemas.openxmlformats.org/markup-compatibility/2006" xmlns:a14="http://schemas.microsoft.com/office/drawing/2010/main">
        <mc:Choice Requires="a14">
          <p:sp>
            <p:nvSpPr>
              <p:cNvPr id="5" name="Rectangle 4"/>
              <p:cNvSpPr/>
              <p:nvPr/>
            </p:nvSpPr>
            <p:spPr>
              <a:xfrm>
                <a:off x="3897759" y="1241268"/>
                <a:ext cx="16954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𝐼𝐶</m:t>
                          </m:r>
                        </m:e>
                        <m:sub>
                          <m:r>
                            <a:rPr lang="en-US" b="0" i="1" smtClean="0">
                              <a:latin typeface="Cambria Math" panose="02040503050406030204" pitchFamily="18" charset="0"/>
                            </a:rPr>
                            <m:t>𝑎</m:t>
                          </m:r>
                        </m:sub>
                      </m:sSub>
                      <m:r>
                        <a:rPr lang="en-US" i="1">
                          <a:latin typeface="Cambria Math" panose="02040503050406030204" pitchFamily="18" charset="0"/>
                        </a:rPr>
                        <m:t>=</m:t>
                      </m:r>
                      <m:r>
                        <a:rPr lang="en-US" b="0" i="1" smtClean="0">
                          <a:latin typeface="Cambria Math" panose="02040503050406030204" pitchFamily="18" charset="0"/>
                        </a:rPr>
                        <m:t>𝑗</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b="0" i="1" smtClean="0">
                              <a:latin typeface="Cambria Math" panose="02040503050406030204" pitchFamily="18" charset="0"/>
                            </a:rPr>
                            <m:t>𝑎</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𝑎𝑛</m:t>
                          </m:r>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897759" y="1241268"/>
                <a:ext cx="1695401" cy="369332"/>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897759" y="1714555"/>
                <a:ext cx="17153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𝐼𝐶</m:t>
                          </m:r>
                        </m:e>
                        <m:sub>
                          <m:r>
                            <a:rPr lang="en-US" b="0" i="1" smtClean="0">
                              <a:latin typeface="Cambria Math" panose="02040503050406030204" pitchFamily="18" charset="0"/>
                            </a:rPr>
                            <m:t>𝑏</m:t>
                          </m:r>
                        </m:sub>
                      </m:sSub>
                      <m:r>
                        <a:rPr lang="en-US" i="1">
                          <a:latin typeface="Cambria Math" panose="02040503050406030204" pitchFamily="18" charset="0"/>
                        </a:rPr>
                        <m:t>=</m:t>
                      </m:r>
                      <m:r>
                        <a:rPr lang="en-US" b="0" i="1" smtClean="0">
                          <a:latin typeface="Cambria Math" panose="02040503050406030204" pitchFamily="18" charset="0"/>
                        </a:rPr>
                        <m:t>𝑗</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b="0" i="1" smtClean="0">
                              <a:latin typeface="Cambria Math" panose="02040503050406030204" pitchFamily="18" charset="0"/>
                            </a:rPr>
                            <m:t>𝑏</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𝑏𝑛</m:t>
                          </m:r>
                        </m:sub>
                      </m:sSub>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3897759" y="1714555"/>
                <a:ext cx="1715341" cy="369332"/>
              </a:xfrm>
              <a:prstGeom prst="rect">
                <a:avLst/>
              </a:prstGeom>
              <a:blipFill>
                <a:blip r:embed="rId4"/>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892504" y="2177064"/>
                <a:ext cx="16954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𝐼𝐶</m:t>
                          </m:r>
                        </m:e>
                        <m:sub>
                          <m:r>
                            <a:rPr lang="en-US" b="0" i="1" smtClean="0">
                              <a:latin typeface="Cambria Math" panose="02040503050406030204" pitchFamily="18" charset="0"/>
                            </a:rPr>
                            <m:t>𝑐</m:t>
                          </m:r>
                        </m:sub>
                      </m:sSub>
                      <m:r>
                        <a:rPr lang="en-US" i="1">
                          <a:latin typeface="Cambria Math" panose="02040503050406030204" pitchFamily="18" charset="0"/>
                        </a:rPr>
                        <m:t>=</m:t>
                      </m:r>
                      <m:r>
                        <a:rPr lang="en-US" b="0" i="1" smtClean="0">
                          <a:latin typeface="Cambria Math" panose="02040503050406030204" pitchFamily="18" charset="0"/>
                        </a:rPr>
                        <m:t>𝑗</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b="0" i="1" smtClean="0">
                              <a:latin typeface="Cambria Math" panose="02040503050406030204" pitchFamily="18" charset="0"/>
                            </a:rPr>
                            <m:t>𝑐</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𝑐𝑛</m:t>
                          </m:r>
                        </m:sub>
                      </m:sSub>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892504" y="2177064"/>
                <a:ext cx="1695401" cy="369332"/>
              </a:xfrm>
              <a:prstGeom prst="rect">
                <a:avLst/>
              </a:prstGeom>
              <a:blipFill>
                <a:blip r:embed="rId5"/>
                <a:stretch>
                  <a:fillRect b="-13115"/>
                </a:stretch>
              </a:blipFill>
            </p:spPr>
            <p:txBody>
              <a:bodyPr/>
              <a:lstStyle/>
              <a:p>
                <a:r>
                  <a:rPr lang="en-US">
                    <a:noFill/>
                  </a:rPr>
                  <a:t> </a:t>
                </a:r>
              </a:p>
            </p:txBody>
          </p:sp>
        </mc:Fallback>
      </mc:AlternateContent>
      <p:sp>
        <p:nvSpPr>
          <p:cNvPr id="13"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798799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1" y="-40772"/>
            <a:ext cx="6138219" cy="584775"/>
          </a:xfrm>
          <a:prstGeom prst="rect">
            <a:avLst/>
          </a:prstGeom>
        </p:spPr>
        <p:txBody>
          <a:bodyPr wrap="none">
            <a:spAutoFit/>
          </a:bodyPr>
          <a:lstStyle/>
          <a:p>
            <a:r>
              <a:rPr lang="en-US" sz="3200" dirty="0">
                <a:solidFill>
                  <a:srgbClr val="C8102E"/>
                </a:solidFill>
                <a:latin typeface="+mj-lt"/>
                <a:ea typeface="+mj-ea"/>
                <a:cs typeface="+mj-cs"/>
              </a:rPr>
              <a:t>Delta-Connected</a:t>
            </a:r>
            <a:r>
              <a:rPr lang="en-US" b="1" dirty="0"/>
              <a:t> </a:t>
            </a:r>
            <a:r>
              <a:rPr lang="en-US" sz="3200" dirty="0">
                <a:solidFill>
                  <a:srgbClr val="C8102E"/>
                </a:solidFill>
                <a:latin typeface="+mj-lt"/>
                <a:ea typeface="+mj-ea"/>
                <a:cs typeface="+mj-cs"/>
              </a:rPr>
              <a:t>Capacitor Bank</a:t>
            </a:r>
          </a:p>
        </p:txBody>
      </p:sp>
      <p:sp>
        <p:nvSpPr>
          <p:cNvPr id="4" name="Slide Number Placeholder 3"/>
          <p:cNvSpPr>
            <a:spLocks noGrp="1"/>
          </p:cNvSpPr>
          <p:nvPr>
            <p:ph type="sldNum" sz="quarter" idx="12"/>
          </p:nvPr>
        </p:nvSpPr>
        <p:spPr>
          <a:xfrm>
            <a:off x="6553200" y="5654675"/>
            <a:ext cx="2133600" cy="365125"/>
          </a:xfrm>
        </p:spPr>
        <p:txBody>
          <a:bodyPr/>
          <a:lstStyle/>
          <a:p>
            <a:fld id="{5B7A2384-8C5D-49F6-8259-B9A64ECD4852}" type="slidenum">
              <a:rPr lang="en-US" sz="1100" smtClean="0"/>
              <a:t>24</a:t>
            </a:fld>
            <a:endParaRPr lang="en-US" sz="1100" dirty="0"/>
          </a:p>
        </p:txBody>
      </p:sp>
      <p:sp>
        <p:nvSpPr>
          <p:cNvPr id="15" name="TextBox 14"/>
          <p:cNvSpPr txBox="1"/>
          <p:nvPr/>
        </p:nvSpPr>
        <p:spPr>
          <a:xfrm>
            <a:off x="1335648" y="5558952"/>
            <a:ext cx="6396503" cy="400110"/>
          </a:xfrm>
          <a:prstGeom prst="rect">
            <a:avLst/>
          </a:prstGeom>
          <a:noFill/>
        </p:spPr>
        <p:txBody>
          <a:bodyPr wrap="square" rtlCol="0">
            <a:spAutoFit/>
          </a:bodyPr>
          <a:lstStyle/>
          <a:p>
            <a:pPr algn="ctr"/>
            <a:r>
              <a:rPr lang="en-US" sz="2000" dirty="0"/>
              <a:t>Fig.4 Delta</a:t>
            </a:r>
            <a:r>
              <a:rPr lang="en-US" sz="2000" dirty="0">
                <a:solidFill>
                  <a:srgbClr val="000000"/>
                </a:solidFill>
              </a:rPr>
              <a:t>-connected capacitor bank  </a:t>
            </a:r>
            <a:endParaRPr lang="en-US" sz="2000" dirty="0"/>
          </a:p>
        </p:txBody>
      </p:sp>
      <p:sp>
        <p:nvSpPr>
          <p:cNvPr id="6" name="Rectangle 5"/>
          <p:cNvSpPr/>
          <p:nvPr/>
        </p:nvSpPr>
        <p:spPr>
          <a:xfrm>
            <a:off x="38101" y="482448"/>
            <a:ext cx="8991600" cy="1200329"/>
          </a:xfrm>
          <a:prstGeom prst="rect">
            <a:avLst/>
          </a:prstGeom>
        </p:spPr>
        <p:txBody>
          <a:bodyPr wrap="square">
            <a:spAutoFit/>
          </a:bodyPr>
          <a:lstStyle/>
          <a:p>
            <a:pPr algn="just"/>
            <a:r>
              <a:rPr lang="en-US" sz="1800" dirty="0">
                <a:solidFill>
                  <a:srgbClr val="000000"/>
                </a:solidFill>
              </a:rPr>
              <a:t>The model for a delta-connected shunt capacitor bank is shown in Fig.4.</a:t>
            </a:r>
          </a:p>
          <a:p>
            <a:pPr algn="just"/>
            <a:r>
              <a:rPr lang="en-US" sz="1800" dirty="0">
                <a:solidFill>
                  <a:srgbClr val="000000"/>
                </a:solidFill>
              </a:rPr>
              <a:t>The individual phase capacitor units are specified in </a:t>
            </a:r>
            <a:r>
              <a:rPr lang="en-US" sz="1800" dirty="0" err="1">
                <a:solidFill>
                  <a:srgbClr val="000000"/>
                </a:solidFill>
              </a:rPr>
              <a:t>kvar</a:t>
            </a:r>
            <a:r>
              <a:rPr lang="en-US" sz="1800" dirty="0">
                <a:solidFill>
                  <a:srgbClr val="000000"/>
                </a:solidFill>
              </a:rPr>
              <a:t> and kV. For the delta-connected capacitors, the kV must be the line-to-line voltage. The constant </a:t>
            </a:r>
            <a:r>
              <a:rPr lang="en-US" sz="1800" dirty="0" err="1">
                <a:solidFill>
                  <a:srgbClr val="000000"/>
                </a:solidFill>
              </a:rPr>
              <a:t>susceptance</a:t>
            </a:r>
            <a:r>
              <a:rPr lang="en-US" sz="1800" dirty="0">
                <a:solidFill>
                  <a:srgbClr val="000000"/>
                </a:solidFill>
              </a:rPr>
              <a:t> for each unit can be computed in Siemens. The </a:t>
            </a:r>
            <a:r>
              <a:rPr lang="en-US" sz="1800" dirty="0" err="1">
                <a:solidFill>
                  <a:srgbClr val="000000"/>
                </a:solidFill>
              </a:rPr>
              <a:t>susceptance</a:t>
            </a:r>
            <a:r>
              <a:rPr lang="en-US" sz="1800" dirty="0">
                <a:solidFill>
                  <a:srgbClr val="000000"/>
                </a:solidFill>
              </a:rPr>
              <a:t> of a capacitor unit is computed by</a:t>
            </a:r>
          </a:p>
        </p:txBody>
      </p:sp>
      <mc:AlternateContent xmlns:mc="http://schemas.openxmlformats.org/markup-compatibility/2006" xmlns:a14="http://schemas.microsoft.com/office/drawing/2010/main">
        <mc:Choice Requires="a14">
          <p:sp>
            <p:nvSpPr>
              <p:cNvPr id="13" name="Rectangle 12"/>
              <p:cNvSpPr/>
              <p:nvPr/>
            </p:nvSpPr>
            <p:spPr>
              <a:xfrm>
                <a:off x="3009901" y="1892199"/>
                <a:ext cx="2325637" cy="7505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𝐵</m:t>
                          </m:r>
                        </m:e>
                        <m:sub>
                          <m:r>
                            <a:rPr lang="en-US" sz="2000" b="0" i="1" smtClean="0">
                              <a:latin typeface="Cambria Math" panose="02040503050406030204" pitchFamily="18" charset="0"/>
                            </a:rPr>
                            <m:t>𝑐</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𝑘𝑣𝑎𝑟</m:t>
                          </m:r>
                        </m:num>
                        <m:den>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𝑘𝑉</m:t>
                              </m:r>
                            </m:e>
                            <m:sub>
                              <m:r>
                                <a:rPr lang="en-US" sz="2000" b="0" i="1" smtClean="0">
                                  <a:latin typeface="Cambria Math" panose="02040503050406030204" pitchFamily="18" charset="0"/>
                                </a:rPr>
                                <m:t>𝐿𝐿</m:t>
                              </m:r>
                            </m:sub>
                            <m:sup>
                              <m:r>
                                <a:rPr lang="en-US" sz="2000" b="0" i="1" smtClean="0">
                                  <a:latin typeface="Cambria Math" panose="02040503050406030204" pitchFamily="18" charset="0"/>
                                </a:rPr>
                                <m:t>2</m:t>
                              </m:r>
                            </m:sup>
                          </m:sSubSup>
                          <m:r>
                            <a:rPr lang="en-US" sz="2000" i="1">
                              <a:latin typeface="Cambria Math" panose="02040503050406030204" pitchFamily="18" charset="0"/>
                              <a:ea typeface="Cambria Math" panose="02040503050406030204" pitchFamily="18" charset="0"/>
                            </a:rPr>
                            <m:t>∙1000</m:t>
                          </m:r>
                        </m:den>
                      </m:f>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𝑆</m:t>
                      </m:r>
                    </m:oMath>
                  </m:oMathPara>
                </a14:m>
                <a:endParaRPr lang="en-US" sz="2000" dirty="0"/>
              </a:p>
            </p:txBody>
          </p:sp>
        </mc:Choice>
        <mc:Fallback xmlns="">
          <p:sp>
            <p:nvSpPr>
              <p:cNvPr id="13" name="Rectangle 12"/>
              <p:cNvSpPr>
                <a:spLocks noRot="1" noChangeAspect="1" noMove="1" noResize="1" noEditPoints="1" noAdjustHandles="1" noChangeArrowheads="1" noChangeShapeType="1" noTextEdit="1"/>
              </p:cNvSpPr>
              <p:nvPr/>
            </p:nvSpPr>
            <p:spPr>
              <a:xfrm>
                <a:off x="3009901" y="1892199"/>
                <a:ext cx="2325637" cy="750590"/>
              </a:xfrm>
              <a:prstGeom prst="rect">
                <a:avLst/>
              </a:prstGeom>
              <a:blipFill>
                <a:blip r:embed="rId2"/>
                <a:stretch>
                  <a:fillRect/>
                </a:stretch>
              </a:blipFill>
            </p:spPr>
            <p:txBody>
              <a:bodyPr/>
              <a:lstStyle/>
              <a:p>
                <a:r>
                  <a:rPr lang="en-US">
                    <a:noFill/>
                  </a:rPr>
                  <a:t> </a:t>
                </a:r>
              </a:p>
            </p:txBody>
          </p:sp>
        </mc:Fallback>
      </mc:AlternateContent>
      <p:sp>
        <p:nvSpPr>
          <p:cNvPr id="14" name="TextBox 13"/>
          <p:cNvSpPr txBox="1"/>
          <p:nvPr/>
        </p:nvSpPr>
        <p:spPr>
          <a:xfrm>
            <a:off x="8039101" y="2174540"/>
            <a:ext cx="611065" cy="400110"/>
          </a:xfrm>
          <a:prstGeom prst="rect">
            <a:avLst/>
          </a:prstGeom>
          <a:noFill/>
        </p:spPr>
        <p:txBody>
          <a:bodyPr wrap="none" rtlCol="0">
            <a:spAutoFit/>
          </a:bodyPr>
          <a:lstStyle/>
          <a:p>
            <a:r>
              <a:rPr lang="en-US" sz="2000" dirty="0"/>
              <a:t>(</a:t>
            </a:r>
            <a:r>
              <a:rPr lang="en-US" altLang="zh-CN" sz="2000" dirty="0"/>
              <a:t>18</a:t>
            </a:r>
            <a:r>
              <a:rPr lang="en-US" sz="2000" dirty="0"/>
              <a:t>)</a:t>
            </a:r>
          </a:p>
        </p:txBody>
      </p:sp>
      <p:pic>
        <p:nvPicPr>
          <p:cNvPr id="8" name="Picture 7"/>
          <p:cNvPicPr>
            <a:picLocks noChangeAspect="1"/>
          </p:cNvPicPr>
          <p:nvPr/>
        </p:nvPicPr>
        <p:blipFill>
          <a:blip r:embed="rId3"/>
          <a:stretch>
            <a:fillRect/>
          </a:stretch>
        </p:blipFill>
        <p:spPr>
          <a:xfrm>
            <a:off x="2667000" y="2971800"/>
            <a:ext cx="3733800" cy="2712289"/>
          </a:xfrm>
          <a:prstGeom prst="rect">
            <a:avLst/>
          </a:prstGeom>
        </p:spPr>
      </p:pic>
      <p:sp>
        <p:nvSpPr>
          <p:cNvPr id="9"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038369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175088" cy="584775"/>
          </a:xfrm>
          <a:prstGeom prst="rect">
            <a:avLst/>
          </a:prstGeom>
        </p:spPr>
        <p:txBody>
          <a:bodyPr wrap="none">
            <a:spAutoFit/>
          </a:bodyPr>
          <a:lstStyle/>
          <a:p>
            <a:r>
              <a:rPr lang="en-US" sz="3200" dirty="0">
                <a:solidFill>
                  <a:srgbClr val="C8102E"/>
                </a:solidFill>
                <a:latin typeface="+mj-lt"/>
                <a:ea typeface="+mj-ea"/>
                <a:cs typeface="+mj-cs"/>
              </a:rPr>
              <a:t>Delta-Connected Capacitor Bank</a:t>
            </a:r>
          </a:p>
        </p:txBody>
      </p:sp>
      <p:sp>
        <p:nvSpPr>
          <p:cNvPr id="4" name="Slide Number Placeholder 3"/>
          <p:cNvSpPr>
            <a:spLocks noGrp="1"/>
          </p:cNvSpPr>
          <p:nvPr>
            <p:ph type="sldNum" sz="quarter" idx="12"/>
          </p:nvPr>
        </p:nvSpPr>
        <p:spPr/>
        <p:txBody>
          <a:bodyPr/>
          <a:lstStyle/>
          <a:p>
            <a:fld id="{5B7A2384-8C5D-49F6-8259-B9A64ECD4852}" type="slidenum">
              <a:rPr lang="en-US" smtClean="0"/>
              <a:t>25</a:t>
            </a:fld>
            <a:endParaRPr lang="en-US" dirty="0"/>
          </a:p>
        </p:txBody>
      </p:sp>
      <p:sp>
        <p:nvSpPr>
          <p:cNvPr id="2" name="Rectangle 1"/>
          <p:cNvSpPr/>
          <p:nvPr/>
        </p:nvSpPr>
        <p:spPr>
          <a:xfrm>
            <a:off x="152400" y="660838"/>
            <a:ext cx="8915400" cy="707886"/>
          </a:xfrm>
          <a:prstGeom prst="rect">
            <a:avLst/>
          </a:prstGeom>
        </p:spPr>
        <p:txBody>
          <a:bodyPr wrap="square">
            <a:spAutoFit/>
          </a:bodyPr>
          <a:lstStyle/>
          <a:p>
            <a:pPr algn="just"/>
            <a:r>
              <a:rPr lang="en-US" sz="2000" dirty="0">
                <a:solidFill>
                  <a:srgbClr val="000000"/>
                </a:solidFill>
              </a:rPr>
              <a:t>With the </a:t>
            </a:r>
            <a:r>
              <a:rPr lang="en-US" sz="2000" dirty="0" err="1">
                <a:solidFill>
                  <a:srgbClr val="000000"/>
                </a:solidFill>
              </a:rPr>
              <a:t>susceptance</a:t>
            </a:r>
            <a:r>
              <a:rPr lang="en-US" sz="2000" dirty="0">
                <a:solidFill>
                  <a:srgbClr val="000000"/>
                </a:solidFill>
              </a:rPr>
              <a:t> computed, the delta currents serving the capacitor bank are given by</a:t>
            </a:r>
            <a:endParaRPr lang="en-US" sz="2000" dirty="0">
              <a:solidFill>
                <a:srgbClr val="000000"/>
              </a:solidFill>
              <a:effectLst/>
            </a:endParaRPr>
          </a:p>
        </p:txBody>
      </p:sp>
      <p:sp>
        <p:nvSpPr>
          <p:cNvPr id="10" name="TextBox 9"/>
          <p:cNvSpPr txBox="1"/>
          <p:nvPr/>
        </p:nvSpPr>
        <p:spPr>
          <a:xfrm>
            <a:off x="8242956" y="1540087"/>
            <a:ext cx="559769" cy="369332"/>
          </a:xfrm>
          <a:prstGeom prst="rect">
            <a:avLst/>
          </a:prstGeom>
          <a:noFill/>
        </p:spPr>
        <p:txBody>
          <a:bodyPr wrap="none" rtlCol="0">
            <a:spAutoFit/>
          </a:bodyPr>
          <a:lstStyle/>
          <a:p>
            <a:r>
              <a:rPr lang="en-US" dirty="0"/>
              <a:t>(</a:t>
            </a:r>
            <a:r>
              <a:rPr lang="en-US" altLang="zh-CN" dirty="0"/>
              <a:t>19</a:t>
            </a:r>
            <a:r>
              <a:rPr lang="en-US" dirty="0"/>
              <a:t>)</a:t>
            </a:r>
          </a:p>
        </p:txBody>
      </p:sp>
      <mc:AlternateContent xmlns:mc="http://schemas.openxmlformats.org/markup-compatibility/2006" xmlns:a14="http://schemas.microsoft.com/office/drawing/2010/main">
        <mc:Choice Requires="a14">
          <p:sp>
            <p:nvSpPr>
              <p:cNvPr id="11" name="Rectangle 10"/>
              <p:cNvSpPr/>
              <p:nvPr/>
            </p:nvSpPr>
            <p:spPr>
              <a:xfrm>
                <a:off x="3733800" y="1066800"/>
                <a:ext cx="19082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𝐼𝐶</m:t>
                          </m:r>
                        </m:e>
                        <m:sub>
                          <m:r>
                            <a:rPr lang="en-US" b="0" i="1" smtClean="0">
                              <a:latin typeface="Cambria Math" panose="02040503050406030204" pitchFamily="18" charset="0"/>
                            </a:rPr>
                            <m:t>𝑎𝑏</m:t>
                          </m:r>
                        </m:sub>
                      </m:sSub>
                      <m:r>
                        <a:rPr lang="en-US" i="1">
                          <a:latin typeface="Cambria Math" panose="02040503050406030204" pitchFamily="18" charset="0"/>
                        </a:rPr>
                        <m:t>=</m:t>
                      </m:r>
                      <m:r>
                        <a:rPr lang="en-US" b="0" i="1" smtClean="0">
                          <a:latin typeface="Cambria Math" panose="02040503050406030204" pitchFamily="18" charset="0"/>
                        </a:rPr>
                        <m:t>𝑗</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b="0" i="1" smtClean="0">
                              <a:latin typeface="Cambria Math" panose="02040503050406030204" pitchFamily="18" charset="0"/>
                            </a:rPr>
                            <m:t>𝑎𝑏</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𝑎𝑏</m:t>
                          </m:r>
                        </m:sub>
                      </m:sSub>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3733800" y="1066800"/>
                <a:ext cx="1908279" cy="369332"/>
              </a:xfrm>
              <a:prstGeom prst="rect">
                <a:avLst/>
              </a:prstGeom>
              <a:blipFill>
                <a:blip r:embed="rId2"/>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733800" y="1540087"/>
                <a:ext cx="18869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𝐼𝐶</m:t>
                          </m:r>
                        </m:e>
                        <m:sub>
                          <m:r>
                            <a:rPr lang="en-US" b="0" i="1" smtClean="0">
                              <a:latin typeface="Cambria Math" panose="02040503050406030204" pitchFamily="18" charset="0"/>
                            </a:rPr>
                            <m:t>𝑏𝑐</m:t>
                          </m:r>
                        </m:sub>
                      </m:sSub>
                      <m:r>
                        <a:rPr lang="en-US" i="1">
                          <a:latin typeface="Cambria Math" panose="02040503050406030204" pitchFamily="18" charset="0"/>
                        </a:rPr>
                        <m:t>=</m:t>
                      </m:r>
                      <m:r>
                        <a:rPr lang="en-US" b="0" i="1" smtClean="0">
                          <a:latin typeface="Cambria Math" panose="02040503050406030204" pitchFamily="18" charset="0"/>
                        </a:rPr>
                        <m:t>𝑗</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b="0" i="1" smtClean="0">
                              <a:latin typeface="Cambria Math" panose="02040503050406030204" pitchFamily="18" charset="0"/>
                            </a:rPr>
                            <m:t>𝑏𝑐</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𝑏𝑐</m:t>
                          </m:r>
                        </m:sub>
                      </m:sSub>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733800" y="1540087"/>
                <a:ext cx="1886927" cy="369332"/>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728545" y="2002596"/>
                <a:ext cx="18444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𝐼𝐶</m:t>
                          </m:r>
                        </m:e>
                        <m:sub>
                          <m:r>
                            <a:rPr lang="en-US" b="0" i="1" smtClean="0">
                              <a:latin typeface="Cambria Math" panose="02040503050406030204" pitchFamily="18" charset="0"/>
                            </a:rPr>
                            <m:t>𝑐𝑎</m:t>
                          </m:r>
                        </m:sub>
                      </m:sSub>
                      <m:r>
                        <a:rPr lang="en-US" i="1">
                          <a:latin typeface="Cambria Math" panose="02040503050406030204" pitchFamily="18" charset="0"/>
                        </a:rPr>
                        <m:t>=</m:t>
                      </m:r>
                      <m:r>
                        <a:rPr lang="en-US" b="0" i="1" smtClean="0">
                          <a:latin typeface="Cambria Math" panose="02040503050406030204" pitchFamily="18" charset="0"/>
                        </a:rPr>
                        <m:t>𝑗</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b="0" i="1" smtClean="0">
                              <a:latin typeface="Cambria Math" panose="02040503050406030204" pitchFamily="18" charset="0"/>
                            </a:rPr>
                            <m:t>𝑐𝑎</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𝑐𝑎</m:t>
                          </m:r>
                        </m:sub>
                      </m:sSub>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3728545" y="2002596"/>
                <a:ext cx="1844479" cy="369332"/>
              </a:xfrm>
              <a:prstGeom prst="rect">
                <a:avLst/>
              </a:prstGeom>
              <a:blipFill>
                <a:blip r:embed="rId4"/>
                <a:stretch>
                  <a:fillRect b="-13333"/>
                </a:stretch>
              </a:blipFill>
            </p:spPr>
            <p:txBody>
              <a:bodyPr/>
              <a:lstStyle/>
              <a:p>
                <a:r>
                  <a:rPr lang="en-US">
                    <a:noFill/>
                  </a:rPr>
                  <a:t> </a:t>
                </a:r>
              </a:p>
            </p:txBody>
          </p:sp>
        </mc:Fallback>
      </mc:AlternateContent>
      <p:sp>
        <p:nvSpPr>
          <p:cNvPr id="5" name="Rectangle 4"/>
          <p:cNvSpPr/>
          <p:nvPr/>
        </p:nvSpPr>
        <p:spPr>
          <a:xfrm>
            <a:off x="152400" y="2743200"/>
            <a:ext cx="8991600" cy="707886"/>
          </a:xfrm>
          <a:prstGeom prst="rect">
            <a:avLst/>
          </a:prstGeom>
        </p:spPr>
        <p:txBody>
          <a:bodyPr wrap="square">
            <a:spAutoFit/>
          </a:bodyPr>
          <a:lstStyle/>
          <a:p>
            <a:pPr algn="just"/>
            <a:r>
              <a:rPr lang="en-US" sz="2000" dirty="0">
                <a:solidFill>
                  <a:srgbClr val="000000"/>
                </a:solidFill>
              </a:rPr>
              <a:t>The line currents flowing into the delta-connected capacitors are computed by applying KCL at each node. In matrix form, the equations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Rectangle 16"/>
              <p:cNvSpPr/>
              <p:nvPr/>
            </p:nvSpPr>
            <p:spPr>
              <a:xfrm>
                <a:off x="2995449" y="3678996"/>
                <a:ext cx="3421449"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𝐼𝐶</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𝐶</m:t>
                                </m:r>
                              </m:e>
                              <m:sub>
                                <m:r>
                                  <a:rPr lang="en-US" b="0" i="1" smtClean="0">
                                    <a:latin typeface="Cambria Math" panose="02040503050406030204" pitchFamily="18" charset="0"/>
                                  </a:rPr>
                                  <m:t>𝑏</m:t>
                                </m:r>
                              </m:sub>
                            </m:sSub>
                          </m:e>
                          <m:e>
                            <m:sSub>
                              <m:sSubPr>
                                <m:ctrlPr>
                                  <a:rPr lang="en-US" i="1" smtClean="0">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𝐶</m:t>
                                </m:r>
                              </m:e>
                              <m:sub>
                                <m:r>
                                  <a:rPr lang="en-US" b="0" i="1" smtClean="0">
                                    <a:latin typeface="Cambria Math" panose="02040503050406030204" pitchFamily="18" charset="0"/>
                                  </a:rPr>
                                  <m:t>𝑐</m:t>
                                </m:r>
                              </m:sub>
                            </m:sSub>
                          </m:e>
                        </m:eqArr>
                      </m:e>
                    </m:d>
                  </m:oMath>
                </a14:m>
                <a:r>
                  <a:rPr lang="en-US" dirty="0"/>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
                      </m:e>
                    </m:d>
                    <m:r>
                      <m:rPr>
                        <m:nor/>
                      </m:rPr>
                      <a:rPr lang="en-US" dirty="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𝐶</m:t>
                                </m:r>
                              </m:e>
                              <m:sub>
                                <m:r>
                                  <a:rPr lang="en-US" i="1">
                                    <a:latin typeface="Cambria Math" panose="02040503050406030204" pitchFamily="18" charset="0"/>
                                  </a:rPr>
                                  <m:t>𝑎</m:t>
                                </m:r>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𝐶</m:t>
                                </m:r>
                              </m:e>
                              <m:sub>
                                <m:r>
                                  <a:rPr lang="en-US" i="1">
                                    <a:latin typeface="Cambria Math" panose="02040503050406030204" pitchFamily="18" charset="0"/>
                                  </a:rPr>
                                  <m:t>𝑏</m:t>
                                </m:r>
                                <m:r>
                                  <a:rPr lang="en-US" b="0" i="1" smtClean="0">
                                    <a:latin typeface="Cambria Math" panose="02040503050406030204" pitchFamily="18" charset="0"/>
                                  </a:rPr>
                                  <m:t>𝑐</m:t>
                                </m:r>
                              </m:sub>
                            </m:sSub>
                          </m:e>
                          <m:e>
                            <m:sSub>
                              <m:sSubPr>
                                <m:ctrlPr>
                                  <a:rPr lang="en-US" i="1">
                                    <a:latin typeface="Cambria Math" panose="02040503050406030204" pitchFamily="18" charset="0"/>
                                  </a:rPr>
                                </m:ctrlPr>
                              </m:sSubPr>
                              <m:e>
                                <m:r>
                                  <a:rPr lang="en-US" i="1">
                                    <a:latin typeface="Cambria Math" panose="02040503050406030204" pitchFamily="18" charset="0"/>
                                  </a:rPr>
                                  <m:t>𝐼𝐿</m:t>
                                </m:r>
                              </m:e>
                              <m:sub>
                                <m:r>
                                  <a:rPr lang="en-US" i="1">
                                    <a:latin typeface="Cambria Math" panose="02040503050406030204" pitchFamily="18" charset="0"/>
                                  </a:rPr>
                                  <m:t>𝑐</m:t>
                                </m:r>
                                <m:r>
                                  <a:rPr lang="en-US" b="0" i="1" smtClean="0">
                                    <a:latin typeface="Cambria Math" panose="02040503050406030204" pitchFamily="18" charset="0"/>
                                  </a:rPr>
                                  <m:t>𝑎</m:t>
                                </m:r>
                              </m:sub>
                            </m:sSub>
                          </m:e>
                        </m:eqArr>
                      </m:e>
                    </m:d>
                  </m:oMath>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2995449" y="3678996"/>
                <a:ext cx="3421449" cy="972702"/>
              </a:xfrm>
              <a:prstGeom prst="rect">
                <a:avLst/>
              </a:prstGeom>
              <a:blipFill>
                <a:blip r:embed="rId5"/>
                <a:stretch>
                  <a:fillRect/>
                </a:stretch>
              </a:blipFill>
            </p:spPr>
            <p:txBody>
              <a:bodyPr/>
              <a:lstStyle/>
              <a:p>
                <a:r>
                  <a:rPr lang="en-US">
                    <a:noFill/>
                  </a:rPr>
                  <a:t> </a:t>
                </a:r>
              </a:p>
            </p:txBody>
          </p:sp>
        </mc:Fallback>
      </mc:AlternateContent>
      <p:sp>
        <p:nvSpPr>
          <p:cNvPr id="18" name="TextBox 17"/>
          <p:cNvSpPr txBox="1"/>
          <p:nvPr/>
        </p:nvSpPr>
        <p:spPr>
          <a:xfrm>
            <a:off x="8242956" y="3871187"/>
            <a:ext cx="559769" cy="369332"/>
          </a:xfrm>
          <a:prstGeom prst="rect">
            <a:avLst/>
          </a:prstGeom>
          <a:noFill/>
        </p:spPr>
        <p:txBody>
          <a:bodyPr wrap="none" rtlCol="0">
            <a:spAutoFit/>
          </a:bodyPr>
          <a:lstStyle/>
          <a:p>
            <a:r>
              <a:rPr lang="en-US" dirty="0"/>
              <a:t>(</a:t>
            </a:r>
            <a:r>
              <a:rPr lang="en-US" altLang="zh-CN" dirty="0"/>
              <a:t>20</a:t>
            </a:r>
            <a:r>
              <a:rPr lang="en-US" dirty="0"/>
              <a:t>)</a:t>
            </a:r>
          </a:p>
        </p:txBody>
      </p:sp>
      <p:sp>
        <p:nvSpPr>
          <p:cNvPr id="13"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505962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990743" cy="584775"/>
          </a:xfrm>
          <a:prstGeom prst="rect">
            <a:avLst/>
          </a:prstGeom>
        </p:spPr>
        <p:txBody>
          <a:bodyPr wrap="none">
            <a:spAutoFit/>
          </a:bodyPr>
          <a:lstStyle/>
          <a:p>
            <a:r>
              <a:rPr lang="en-US" sz="3200" dirty="0">
                <a:solidFill>
                  <a:srgbClr val="C8102E"/>
                </a:solidFill>
                <a:latin typeface="+mj-lt"/>
                <a:ea typeface="+mj-ea"/>
                <a:cs typeface="+mj-cs"/>
              </a:rPr>
              <a:t>Three-Phase Induction Machine</a:t>
            </a:r>
          </a:p>
        </p:txBody>
      </p:sp>
      <p:sp>
        <p:nvSpPr>
          <p:cNvPr id="4" name="Slide Number Placeholder 3"/>
          <p:cNvSpPr>
            <a:spLocks noGrp="1"/>
          </p:cNvSpPr>
          <p:nvPr>
            <p:ph type="sldNum" sz="quarter" idx="12"/>
          </p:nvPr>
        </p:nvSpPr>
        <p:spPr/>
        <p:txBody>
          <a:bodyPr/>
          <a:lstStyle/>
          <a:p>
            <a:fld id="{5B7A2384-8C5D-49F6-8259-B9A64ECD4852}" type="slidenum">
              <a:rPr lang="en-US" smtClean="0"/>
              <a:t>26</a:t>
            </a:fld>
            <a:endParaRPr lang="en-US" dirty="0"/>
          </a:p>
        </p:txBody>
      </p:sp>
      <p:sp>
        <p:nvSpPr>
          <p:cNvPr id="6" name="Rectangle 5"/>
          <p:cNvSpPr/>
          <p:nvPr/>
        </p:nvSpPr>
        <p:spPr>
          <a:xfrm>
            <a:off x="116434" y="709255"/>
            <a:ext cx="8798966" cy="5016758"/>
          </a:xfrm>
          <a:prstGeom prst="rect">
            <a:avLst/>
          </a:prstGeom>
        </p:spPr>
        <p:txBody>
          <a:bodyPr wrap="square">
            <a:spAutoFit/>
          </a:bodyPr>
          <a:lstStyle/>
          <a:p>
            <a:pPr algn="just"/>
            <a:r>
              <a:rPr lang="en-US" sz="2000" dirty="0">
                <a:solidFill>
                  <a:srgbClr val="000000"/>
                </a:solidFill>
              </a:rPr>
              <a:t>The analysis of an induction machine (motor or generator) when operating under unbalanced voltage conditions has traditionally been performed using the method of symmetrical components. Using this approach, the positive and negative sequence equivalent circuits of the machine are developed and then, given the sequence line-to-neutral voltages, the sequence currents are computed. The zero sequence network is not required since the machines are typically connected delta or ungrounded wye, which means that there will not be any zero sequence currents or voltages. The phase currents are determined by performing the transformation back to the phase line currents. The internal operating conditions are determined by the complete analysis of the sequence networks.</a:t>
            </a:r>
          </a:p>
          <a:p>
            <a:pPr algn="just"/>
            <a:endParaRPr lang="en-US" sz="2000" dirty="0">
              <a:solidFill>
                <a:srgbClr val="000000"/>
              </a:solidFill>
            </a:endParaRPr>
          </a:p>
          <a:p>
            <a:pPr algn="just"/>
            <a:r>
              <a:rPr lang="en-US" sz="2000" dirty="0">
                <a:solidFill>
                  <a:srgbClr val="000000"/>
                </a:solidFill>
              </a:rPr>
              <a:t>A method whereby all of the analysis can be performed in the phase frame will be developed. The analysis will be broken into two parts. The first part will be to determine the terminal voltages and currents of the motor and the second part will be to use these values to compute the stator and rotor losses and the converted shaft power.</a:t>
            </a:r>
          </a:p>
        </p:txBody>
      </p:sp>
      <p:sp>
        <p:nvSpPr>
          <p:cNvPr id="5"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724735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9" y="59211"/>
            <a:ext cx="4738798" cy="584775"/>
          </a:xfrm>
          <a:prstGeom prst="rect">
            <a:avLst/>
          </a:prstGeom>
        </p:spPr>
        <p:txBody>
          <a:bodyPr wrap="none">
            <a:spAutoFit/>
          </a:bodyPr>
          <a:lstStyle/>
          <a:p>
            <a:r>
              <a:rPr lang="en-US" sz="3200" dirty="0">
                <a:solidFill>
                  <a:srgbClr val="C8102E"/>
                </a:solidFill>
                <a:latin typeface="+mj-lt"/>
                <a:ea typeface="+mj-ea"/>
                <a:cs typeface="+mj-cs"/>
              </a:rPr>
              <a:t>Induction Machine Model</a:t>
            </a:r>
          </a:p>
        </p:txBody>
      </p:sp>
      <p:sp>
        <p:nvSpPr>
          <p:cNvPr id="4" name="Slide Number Placeholder 3"/>
          <p:cNvSpPr>
            <a:spLocks noGrp="1"/>
          </p:cNvSpPr>
          <p:nvPr>
            <p:ph type="sldNum" sz="quarter" idx="12"/>
          </p:nvPr>
        </p:nvSpPr>
        <p:spPr/>
        <p:txBody>
          <a:bodyPr/>
          <a:lstStyle/>
          <a:p>
            <a:fld id="{5B7A2384-8C5D-49F6-8259-B9A64ECD4852}" type="slidenum">
              <a:rPr lang="en-US" sz="1100" smtClean="0"/>
              <a:t>27</a:t>
            </a:fld>
            <a:endParaRPr lang="en-US" sz="1100" dirty="0"/>
          </a:p>
        </p:txBody>
      </p:sp>
      <p:sp>
        <p:nvSpPr>
          <p:cNvPr id="15" name="TextBox 14"/>
          <p:cNvSpPr txBox="1"/>
          <p:nvPr/>
        </p:nvSpPr>
        <p:spPr>
          <a:xfrm>
            <a:off x="1522624" y="5680015"/>
            <a:ext cx="6396503" cy="400110"/>
          </a:xfrm>
          <a:prstGeom prst="rect">
            <a:avLst/>
          </a:prstGeom>
          <a:noFill/>
        </p:spPr>
        <p:txBody>
          <a:bodyPr wrap="square" rtlCol="0">
            <a:spAutoFit/>
          </a:bodyPr>
          <a:lstStyle/>
          <a:p>
            <a:pPr algn="ctr"/>
            <a:r>
              <a:rPr lang="en-US" sz="2000" dirty="0"/>
              <a:t>Fig.5 Sequence equivalent circuit </a:t>
            </a:r>
          </a:p>
        </p:txBody>
      </p:sp>
      <p:sp>
        <p:nvSpPr>
          <p:cNvPr id="2" name="Rectangle 1"/>
          <p:cNvSpPr/>
          <p:nvPr/>
        </p:nvSpPr>
        <p:spPr>
          <a:xfrm>
            <a:off x="152400" y="536204"/>
            <a:ext cx="8915400" cy="646331"/>
          </a:xfrm>
          <a:prstGeom prst="rect">
            <a:avLst/>
          </a:prstGeom>
        </p:spPr>
        <p:txBody>
          <a:bodyPr wrap="square">
            <a:spAutoFit/>
          </a:bodyPr>
          <a:lstStyle/>
          <a:p>
            <a:pPr algn="just"/>
            <a:r>
              <a:rPr lang="en-US" sz="1800" dirty="0">
                <a:solidFill>
                  <a:srgbClr val="000000"/>
                </a:solidFill>
              </a:rPr>
              <a:t>The sequence line-to-neutral equivalent circuit of a three-phase induction machine is shown in Fig.5.</a:t>
            </a:r>
          </a:p>
        </p:txBody>
      </p:sp>
      <p:pic>
        <p:nvPicPr>
          <p:cNvPr id="5" name="Picture 4"/>
          <p:cNvPicPr>
            <a:picLocks noChangeAspect="1"/>
          </p:cNvPicPr>
          <p:nvPr/>
        </p:nvPicPr>
        <p:blipFill>
          <a:blip r:embed="rId2"/>
          <a:stretch>
            <a:fillRect/>
          </a:stretch>
        </p:blipFill>
        <p:spPr>
          <a:xfrm>
            <a:off x="1600200" y="3941097"/>
            <a:ext cx="6507410" cy="1787630"/>
          </a:xfrm>
          <a:prstGeom prst="rect">
            <a:avLst/>
          </a:prstGeom>
        </p:spPr>
      </p:pic>
      <p:sp>
        <p:nvSpPr>
          <p:cNvPr id="7" name="Rectangle 6"/>
          <p:cNvSpPr/>
          <p:nvPr/>
        </p:nvSpPr>
        <p:spPr>
          <a:xfrm>
            <a:off x="152400" y="1174326"/>
            <a:ext cx="8915400" cy="646331"/>
          </a:xfrm>
          <a:prstGeom prst="rect">
            <a:avLst/>
          </a:prstGeom>
        </p:spPr>
        <p:txBody>
          <a:bodyPr wrap="square">
            <a:spAutoFit/>
          </a:bodyPr>
          <a:lstStyle/>
          <a:p>
            <a:pPr algn="just"/>
            <a:r>
              <a:rPr lang="en-US" sz="1800" dirty="0">
                <a:solidFill>
                  <a:srgbClr val="000000"/>
                </a:solidFill>
              </a:rPr>
              <a:t>The circuit in Fig.5 applies to both the positive and negative sequence networks. The only difference between the two is the value of the “load resistance” </a:t>
            </a:r>
            <a:r>
              <a:rPr lang="en-US" sz="1800" i="1" dirty="0">
                <a:solidFill>
                  <a:srgbClr val="000000"/>
                </a:solidFill>
              </a:rPr>
              <a:t>RL</a:t>
            </a:r>
            <a:r>
              <a:rPr lang="en-US" sz="1800" dirty="0">
                <a:solidFill>
                  <a:srgbClr val="000000"/>
                </a:solidFill>
              </a:rPr>
              <a:t> as defined in the following:</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2" name="Rectangle 11"/>
              <p:cNvSpPr/>
              <p:nvPr/>
            </p:nvSpPr>
            <p:spPr>
              <a:xfrm>
                <a:off x="3658857" y="2044853"/>
                <a:ext cx="2136419" cy="722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𝑅𝐿</m:t>
                          </m:r>
                        </m:e>
                        <m:sub>
                          <m:r>
                            <a:rPr lang="en-US" sz="2000" b="0" i="1" smtClean="0">
                              <a:latin typeface="Cambria Math" panose="02040503050406030204" pitchFamily="18" charset="0"/>
                            </a:rPr>
                            <m:t>𝑖</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𝑠</m:t>
                              </m:r>
                            </m:e>
                            <m:sub>
                              <m:r>
                                <a:rPr lang="en-US" sz="2000" i="1">
                                  <a:latin typeface="Cambria Math" panose="02040503050406030204" pitchFamily="18" charset="0"/>
                                </a:rPr>
                                <m:t>𝑖</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𝑖</m:t>
                              </m:r>
                            </m:sub>
                          </m:sSub>
                        </m:den>
                      </m:f>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𝑅</m:t>
                          </m:r>
                          <m:r>
                            <a:rPr lang="en-US" sz="2000" b="0" i="1" smtClean="0">
                              <a:latin typeface="Cambria Math" panose="02040503050406030204" pitchFamily="18" charset="0"/>
                            </a:rPr>
                            <m:t>𝑟</m:t>
                          </m:r>
                        </m:e>
                        <m:sub>
                          <m:r>
                            <a:rPr lang="en-US" sz="2000" i="1">
                              <a:latin typeface="Cambria Math" panose="02040503050406030204" pitchFamily="18" charset="0"/>
                            </a:rPr>
                            <m:t>𝑖</m:t>
                          </m:r>
                        </m:sub>
                      </m:sSub>
                    </m:oMath>
                  </m:oMathPara>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3658857" y="2044853"/>
                <a:ext cx="2136419" cy="722505"/>
              </a:xfrm>
              <a:prstGeom prst="rect">
                <a:avLst/>
              </a:prstGeom>
              <a:blipFill>
                <a:blip r:embed="rId3"/>
                <a:stretch>
                  <a:fillRect/>
                </a:stretch>
              </a:blipFill>
            </p:spPr>
            <p:txBody>
              <a:bodyPr/>
              <a:lstStyle/>
              <a:p>
                <a:r>
                  <a:rPr lang="en-US">
                    <a:noFill/>
                  </a:rPr>
                  <a:t> </a:t>
                </a:r>
              </a:p>
            </p:txBody>
          </p:sp>
        </mc:Fallback>
      </mc:AlternateContent>
      <p:sp>
        <p:nvSpPr>
          <p:cNvPr id="16" name="TextBox 15"/>
          <p:cNvSpPr txBox="1"/>
          <p:nvPr/>
        </p:nvSpPr>
        <p:spPr>
          <a:xfrm>
            <a:off x="8508030" y="2189989"/>
            <a:ext cx="611065" cy="400110"/>
          </a:xfrm>
          <a:prstGeom prst="rect">
            <a:avLst/>
          </a:prstGeom>
          <a:noFill/>
        </p:spPr>
        <p:txBody>
          <a:bodyPr wrap="none" rtlCol="0">
            <a:spAutoFit/>
          </a:bodyPr>
          <a:lstStyle/>
          <a:p>
            <a:r>
              <a:rPr lang="en-US" sz="2000" dirty="0"/>
              <a:t>(</a:t>
            </a:r>
            <a:r>
              <a:rPr lang="en-US" altLang="zh-CN" sz="2000" dirty="0"/>
              <a:t>21</a:t>
            </a:r>
            <a:r>
              <a:rPr lang="en-US" sz="2000" dirty="0"/>
              <a:t>)</a:t>
            </a:r>
          </a:p>
        </p:txBody>
      </p:sp>
      <p:sp>
        <p:nvSpPr>
          <p:cNvPr id="9" name="Rectangle 8"/>
          <p:cNvSpPr/>
          <p:nvPr/>
        </p:nvSpPr>
        <p:spPr>
          <a:xfrm>
            <a:off x="152399" y="2356274"/>
            <a:ext cx="8915399" cy="646331"/>
          </a:xfrm>
          <a:prstGeom prst="rect">
            <a:avLst/>
          </a:prstGeom>
        </p:spPr>
        <p:txBody>
          <a:bodyPr wrap="square">
            <a:spAutoFit/>
          </a:bodyPr>
          <a:lstStyle/>
          <a:p>
            <a:r>
              <a:rPr lang="en-US" sz="1800" dirty="0">
                <a:solidFill>
                  <a:srgbClr val="000000"/>
                </a:solidFill>
              </a:rPr>
              <a:t>where</a:t>
            </a:r>
          </a:p>
          <a:p>
            <a:r>
              <a:rPr lang="en-US" sz="1800" i="1" dirty="0">
                <a:solidFill>
                  <a:srgbClr val="000000"/>
                </a:solidFill>
              </a:rPr>
              <a:t>Positive sequence slip</a:t>
            </a:r>
            <a:r>
              <a:rPr lang="en-US" sz="1800" dirty="0">
                <a:solidFill>
                  <a:srgbClr val="000000"/>
                </a:solidFill>
              </a:rPr>
              <a:t>:</a:t>
            </a:r>
          </a:p>
        </p:txBody>
      </p:sp>
      <mc:AlternateContent xmlns:mc="http://schemas.openxmlformats.org/markup-compatibility/2006" xmlns:a14="http://schemas.microsoft.com/office/drawing/2010/main">
        <mc:Choice Requires="a14">
          <p:sp>
            <p:nvSpPr>
              <p:cNvPr id="17" name="Rectangle 16"/>
              <p:cNvSpPr/>
              <p:nvPr/>
            </p:nvSpPr>
            <p:spPr>
              <a:xfrm>
                <a:off x="3919921" y="2757409"/>
                <a:ext cx="1601913" cy="6713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𝑖</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𝑟</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b="0" i="1" smtClean="0">
                                  <a:latin typeface="Cambria Math" panose="02040503050406030204" pitchFamily="18" charset="0"/>
                                </a:rPr>
                                <m:t>𝑠</m:t>
                              </m:r>
                            </m:sub>
                          </m:sSub>
                        </m:den>
                      </m:f>
                    </m:oMath>
                  </m:oMathPara>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3919921" y="2757409"/>
                <a:ext cx="1601913" cy="671338"/>
              </a:xfrm>
              <a:prstGeom prst="rect">
                <a:avLst/>
              </a:prstGeom>
              <a:blipFill>
                <a:blip r:embed="rId4"/>
                <a:stretch>
                  <a:fillRect/>
                </a:stretch>
              </a:blipFill>
            </p:spPr>
            <p:txBody>
              <a:bodyPr/>
              <a:lstStyle/>
              <a:p>
                <a:r>
                  <a:rPr lang="en-US">
                    <a:noFill/>
                  </a:rPr>
                  <a:t> </a:t>
                </a:r>
              </a:p>
            </p:txBody>
          </p:sp>
        </mc:Fallback>
      </mc:AlternateContent>
      <p:sp>
        <p:nvSpPr>
          <p:cNvPr id="18" name="TextBox 17"/>
          <p:cNvSpPr txBox="1"/>
          <p:nvPr/>
        </p:nvSpPr>
        <p:spPr>
          <a:xfrm>
            <a:off x="8489636" y="3097800"/>
            <a:ext cx="611065" cy="400110"/>
          </a:xfrm>
          <a:prstGeom prst="rect">
            <a:avLst/>
          </a:prstGeom>
          <a:noFill/>
        </p:spPr>
        <p:txBody>
          <a:bodyPr wrap="none" rtlCol="0">
            <a:spAutoFit/>
          </a:bodyPr>
          <a:lstStyle/>
          <a:p>
            <a:r>
              <a:rPr lang="en-US" sz="2000" dirty="0"/>
              <a:t>(</a:t>
            </a:r>
            <a:r>
              <a:rPr lang="en-US" altLang="zh-CN" sz="2000" dirty="0"/>
              <a:t>22</a:t>
            </a:r>
            <a:r>
              <a:rPr lang="en-US" sz="2000" dirty="0"/>
              <a:t>)</a:t>
            </a:r>
          </a:p>
        </p:txBody>
      </p:sp>
      <p:sp>
        <p:nvSpPr>
          <p:cNvPr id="10" name="Rectangle 9"/>
          <p:cNvSpPr/>
          <p:nvPr/>
        </p:nvSpPr>
        <p:spPr>
          <a:xfrm>
            <a:off x="225076" y="3253014"/>
            <a:ext cx="8991601" cy="923330"/>
          </a:xfrm>
          <a:prstGeom prst="rect">
            <a:avLst/>
          </a:prstGeom>
        </p:spPr>
        <p:txBody>
          <a:bodyPr wrap="square">
            <a:spAutoFit/>
          </a:bodyPr>
          <a:lstStyle/>
          <a:p>
            <a:r>
              <a:rPr lang="en-US" sz="1800" dirty="0">
                <a:solidFill>
                  <a:srgbClr val="000000"/>
                </a:solidFill>
              </a:rPr>
              <a:t>where</a:t>
            </a:r>
          </a:p>
          <a:p>
            <a:pPr marL="285750" indent="-285750">
              <a:buFont typeface="Arial" panose="020B0604020202020204" pitchFamily="34" charset="0"/>
              <a:buChar char="•"/>
            </a:pPr>
            <a:r>
              <a:rPr lang="en-US" sz="1800" i="1" dirty="0">
                <a:solidFill>
                  <a:srgbClr val="000000"/>
                </a:solidFill>
              </a:rPr>
              <a:t>n</a:t>
            </a:r>
            <a:r>
              <a:rPr lang="en-US" sz="1800" i="1" baseline="-25000" dirty="0">
                <a:solidFill>
                  <a:srgbClr val="000000"/>
                </a:solidFill>
              </a:rPr>
              <a:t>s</a:t>
            </a:r>
            <a:r>
              <a:rPr lang="en-US" sz="1800" dirty="0">
                <a:solidFill>
                  <a:srgbClr val="000000"/>
                </a:solidFill>
              </a:rPr>
              <a:t> is the synchronous speed</a:t>
            </a:r>
          </a:p>
          <a:p>
            <a:pPr marL="285750" indent="-285750">
              <a:buFont typeface="Arial" panose="020B0604020202020204" pitchFamily="34" charset="0"/>
              <a:buChar char="•"/>
            </a:pPr>
            <a:r>
              <a:rPr lang="en-US" sz="1800" i="1" dirty="0" err="1">
                <a:solidFill>
                  <a:srgbClr val="000000"/>
                </a:solidFill>
              </a:rPr>
              <a:t>n</a:t>
            </a:r>
            <a:r>
              <a:rPr lang="en-US" sz="1800" i="1" baseline="-25000" dirty="0" err="1">
                <a:solidFill>
                  <a:srgbClr val="000000"/>
                </a:solidFill>
              </a:rPr>
              <a:t>r</a:t>
            </a:r>
            <a:r>
              <a:rPr lang="en-US" sz="1800" dirty="0">
                <a:solidFill>
                  <a:srgbClr val="000000"/>
                </a:solidFill>
              </a:rPr>
              <a:t> is the rotor speed</a:t>
            </a:r>
          </a:p>
        </p:txBody>
      </p:sp>
      <p:sp>
        <p:nvSpPr>
          <p:cNvPr id="14"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37688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738798" cy="584775"/>
          </a:xfrm>
          <a:prstGeom prst="rect">
            <a:avLst/>
          </a:prstGeom>
        </p:spPr>
        <p:txBody>
          <a:bodyPr wrap="none">
            <a:spAutoFit/>
          </a:bodyPr>
          <a:lstStyle/>
          <a:p>
            <a:r>
              <a:rPr lang="en-US" sz="3200" dirty="0">
                <a:solidFill>
                  <a:srgbClr val="C8102E"/>
                </a:solidFill>
                <a:latin typeface="+mj-lt"/>
                <a:ea typeface="+mj-ea"/>
                <a:cs typeface="+mj-cs"/>
              </a:rPr>
              <a:t>Induction Machine Model</a:t>
            </a:r>
          </a:p>
        </p:txBody>
      </p:sp>
      <p:sp>
        <p:nvSpPr>
          <p:cNvPr id="4" name="Slide Number Placeholder 3"/>
          <p:cNvSpPr>
            <a:spLocks noGrp="1"/>
          </p:cNvSpPr>
          <p:nvPr>
            <p:ph type="sldNum" sz="quarter" idx="12"/>
          </p:nvPr>
        </p:nvSpPr>
        <p:spPr/>
        <p:txBody>
          <a:bodyPr/>
          <a:lstStyle/>
          <a:p>
            <a:fld id="{5B7A2384-8C5D-49F6-8259-B9A64ECD4852}" type="slidenum">
              <a:rPr lang="en-US" smtClean="0"/>
              <a:t>28</a:t>
            </a:fld>
            <a:endParaRPr lang="en-US" dirty="0"/>
          </a:p>
        </p:txBody>
      </p:sp>
      <mc:AlternateContent xmlns:mc="http://schemas.openxmlformats.org/markup-compatibility/2006" xmlns:a14="http://schemas.microsoft.com/office/drawing/2010/main">
        <mc:Choice Requires="a14">
          <p:sp>
            <p:nvSpPr>
              <p:cNvPr id="17" name="Rectangle 16"/>
              <p:cNvSpPr/>
              <p:nvPr/>
            </p:nvSpPr>
            <p:spPr>
              <a:xfrm>
                <a:off x="3810000" y="986254"/>
                <a:ext cx="13765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1</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3810000" y="986254"/>
                <a:ext cx="1376531" cy="369332"/>
              </a:xfrm>
              <a:prstGeom prst="rect">
                <a:avLst/>
              </a:prstGeom>
              <a:blipFill>
                <a:blip r:embed="rId2"/>
                <a:stretch>
                  <a:fillRect/>
                </a:stretch>
              </a:blipFill>
            </p:spPr>
            <p:txBody>
              <a:bodyPr/>
              <a:lstStyle/>
              <a:p>
                <a:r>
                  <a:rPr lang="en-US">
                    <a:noFill/>
                  </a:rPr>
                  <a:t> </a:t>
                </a:r>
              </a:p>
            </p:txBody>
          </p:sp>
        </mc:Fallback>
      </mc:AlternateContent>
      <p:sp>
        <p:nvSpPr>
          <p:cNvPr id="18" name="TextBox 17"/>
          <p:cNvSpPr txBox="1"/>
          <p:nvPr/>
        </p:nvSpPr>
        <p:spPr>
          <a:xfrm>
            <a:off x="8406305" y="956921"/>
            <a:ext cx="559769" cy="369332"/>
          </a:xfrm>
          <a:prstGeom prst="rect">
            <a:avLst/>
          </a:prstGeom>
          <a:noFill/>
        </p:spPr>
        <p:txBody>
          <a:bodyPr wrap="none" rtlCol="0">
            <a:spAutoFit/>
          </a:bodyPr>
          <a:lstStyle/>
          <a:p>
            <a:r>
              <a:rPr lang="en-US" dirty="0"/>
              <a:t>(</a:t>
            </a:r>
            <a:r>
              <a:rPr lang="en-US" altLang="zh-CN" dirty="0"/>
              <a:t>23</a:t>
            </a:r>
            <a:r>
              <a:rPr lang="en-US" dirty="0"/>
              <a:t>)</a:t>
            </a:r>
          </a:p>
        </p:txBody>
      </p:sp>
      <p:sp>
        <p:nvSpPr>
          <p:cNvPr id="6" name="Rectangle 5"/>
          <p:cNvSpPr/>
          <p:nvPr/>
        </p:nvSpPr>
        <p:spPr>
          <a:xfrm>
            <a:off x="152400" y="647700"/>
            <a:ext cx="9067800" cy="400110"/>
          </a:xfrm>
          <a:prstGeom prst="rect">
            <a:avLst/>
          </a:prstGeom>
        </p:spPr>
        <p:txBody>
          <a:bodyPr wrap="square">
            <a:spAutoFit/>
          </a:bodyPr>
          <a:lstStyle/>
          <a:p>
            <a:r>
              <a:rPr lang="en-US" sz="2000" i="1" dirty="0">
                <a:solidFill>
                  <a:srgbClr val="000000"/>
                </a:solidFill>
              </a:rPr>
              <a:t>Negative sequence slip</a:t>
            </a:r>
            <a:r>
              <a:rPr lang="en-US" sz="2000" dirty="0">
                <a:solidFill>
                  <a:srgbClr val="000000"/>
                </a:solidFill>
              </a:rPr>
              <a:t>:</a:t>
            </a:r>
            <a:endParaRPr lang="en-US" sz="2000" dirty="0">
              <a:solidFill>
                <a:srgbClr val="000000"/>
              </a:solidFill>
              <a:effectLst/>
            </a:endParaRPr>
          </a:p>
        </p:txBody>
      </p:sp>
      <p:sp>
        <p:nvSpPr>
          <p:cNvPr id="8" name="Rectangle 7"/>
          <p:cNvSpPr/>
          <p:nvPr/>
        </p:nvSpPr>
        <p:spPr>
          <a:xfrm>
            <a:off x="152400" y="1604697"/>
            <a:ext cx="8991600" cy="1631216"/>
          </a:xfrm>
          <a:prstGeom prst="rect">
            <a:avLst/>
          </a:prstGeom>
        </p:spPr>
        <p:txBody>
          <a:bodyPr wrap="square">
            <a:spAutoFit/>
          </a:bodyPr>
          <a:lstStyle/>
          <a:p>
            <a:pPr algn="just"/>
            <a:r>
              <a:rPr lang="en-US" sz="2000" dirty="0">
                <a:solidFill>
                  <a:srgbClr val="000000"/>
                </a:solidFill>
              </a:rPr>
              <a:t>Note that the negative sequence load resistance </a:t>
            </a:r>
            <a:r>
              <a:rPr lang="en-US" sz="2000" i="1" dirty="0">
                <a:solidFill>
                  <a:srgbClr val="000000"/>
                </a:solidFill>
              </a:rPr>
              <a:t>RL</a:t>
            </a:r>
            <a:r>
              <a:rPr lang="en-US" sz="2000" baseline="-25000" dirty="0">
                <a:solidFill>
                  <a:srgbClr val="000000"/>
                </a:solidFill>
              </a:rPr>
              <a:t>2</a:t>
            </a:r>
            <a:r>
              <a:rPr lang="en-US" sz="2000" dirty="0">
                <a:solidFill>
                  <a:srgbClr val="000000"/>
                </a:solidFill>
              </a:rPr>
              <a:t> will be a negative value that will lead to a negative shaft power in the negative sequence.</a:t>
            </a:r>
          </a:p>
          <a:p>
            <a:pPr algn="just"/>
            <a:endParaRPr lang="en-US" sz="2000" dirty="0">
              <a:solidFill>
                <a:srgbClr val="000000"/>
              </a:solidFill>
            </a:endParaRPr>
          </a:p>
          <a:p>
            <a:pPr algn="just"/>
            <a:r>
              <a:rPr lang="en-US" sz="2000" dirty="0">
                <a:solidFill>
                  <a:srgbClr val="000000"/>
                </a:solidFill>
              </a:rPr>
              <a:t>If the value of positive sequence slip (</a:t>
            </a:r>
            <a:r>
              <a:rPr lang="en-US" sz="2000" i="1" dirty="0">
                <a:solidFill>
                  <a:srgbClr val="000000"/>
                </a:solidFill>
              </a:rPr>
              <a:t>s</a:t>
            </a:r>
            <a:r>
              <a:rPr lang="en-US" sz="2000" baseline="-25000" dirty="0">
                <a:solidFill>
                  <a:srgbClr val="000000"/>
                </a:solidFill>
              </a:rPr>
              <a:t>1</a:t>
            </a:r>
            <a:r>
              <a:rPr lang="en-US" sz="2000" dirty="0">
                <a:solidFill>
                  <a:srgbClr val="000000"/>
                </a:solidFill>
              </a:rPr>
              <a:t>) is known, the input sequence impedances for the positive and negative sequence networks can be determined as</a:t>
            </a:r>
          </a:p>
        </p:txBody>
      </p:sp>
      <mc:AlternateContent xmlns:mc="http://schemas.openxmlformats.org/markup-compatibility/2006" xmlns:a14="http://schemas.microsoft.com/office/drawing/2010/main">
        <mc:Choice Requires="a14">
          <p:sp>
            <p:nvSpPr>
              <p:cNvPr id="19" name="Rectangle 18"/>
              <p:cNvSpPr/>
              <p:nvPr/>
            </p:nvSpPr>
            <p:spPr>
              <a:xfrm>
                <a:off x="1752600" y="3339965"/>
                <a:ext cx="5207964" cy="7331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𝑍𝑀</m:t>
                          </m:r>
                        </m:e>
                        <m:sub>
                          <m:r>
                            <a:rPr lang="en-US" sz="2000" b="0" i="1" smtClean="0">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𝑅𝑠</m:t>
                          </m:r>
                        </m:e>
                        <m:sub>
                          <m:r>
                            <a:rPr lang="en-US" sz="2000" i="1">
                              <a:latin typeface="Cambria Math" panose="02040503050406030204" pitchFamily="18" charset="0"/>
                            </a:rPr>
                            <m:t>𝑖</m:t>
                          </m:r>
                        </m:sub>
                      </m:sSub>
                      <m:r>
                        <a:rPr lang="en-US" sz="2000" b="0" i="1" smtClean="0">
                          <a:latin typeface="Cambria Math" panose="02040503050406030204" pitchFamily="18" charset="0"/>
                        </a:rPr>
                        <m:t>+</m:t>
                      </m:r>
                      <m:r>
                        <a:rPr lang="en-US" sz="2000" b="0" i="1" smtClean="0">
                          <a:latin typeface="Cambria Math" panose="02040503050406030204" pitchFamily="18" charset="0"/>
                        </a:rPr>
                        <m:t>𝑗</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𝑋𝑠</m:t>
                          </m:r>
                        </m:e>
                        <m:sub>
                          <m:r>
                            <a:rPr lang="en-US" sz="2000" i="1">
                              <a:latin typeface="Cambria Math" panose="02040503050406030204" pitchFamily="18" charset="0"/>
                            </a:rPr>
                            <m:t>𝑖</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𝑋𝑚</m:t>
                              </m:r>
                            </m:e>
                            <m:sub>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b="0" i="1" smtClean="0">
                                  <a:latin typeface="Cambria Math" panose="02040503050406030204" pitchFamily="18" charset="0"/>
                                </a:rPr>
                                <m:t>𝑟</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b="0" i="1" smtClean="0">
                                  <a:latin typeface="Cambria Math" panose="02040503050406030204" pitchFamily="18" charset="0"/>
                                </a:rPr>
                                <m:t>𝐿</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m:t>
                              </m:r>
                              <m:r>
                                <a:rPr lang="en-US" sz="2000" b="0" i="1" smtClean="0">
                                  <a:latin typeface="Cambria Math" panose="02040503050406030204" pitchFamily="18" charset="0"/>
                                </a:rPr>
                                <m:t>𝑟</m:t>
                              </m:r>
                            </m:e>
                            <m:sub>
                              <m:r>
                                <a:rPr lang="en-US" sz="2000" i="1">
                                  <a:latin typeface="Cambria Math" panose="02040503050406030204" pitchFamily="18" charset="0"/>
                                </a:rPr>
                                <m:t>𝑖</m:t>
                              </m:r>
                            </m:sub>
                          </m:sSub>
                          <m:r>
                            <a:rPr lang="en-US" sz="2000" b="0" i="1" smtClean="0">
                              <a:latin typeface="Cambria Math" panose="02040503050406030204" pitchFamily="18" charset="0"/>
                            </a:rPr>
                            <m:t>)</m:t>
                          </m:r>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b="0" i="1" smtClean="0">
                                  <a:latin typeface="Cambria Math" panose="02040503050406030204" pitchFamily="18" charset="0"/>
                                </a:rPr>
                                <m:t>𝑟</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b="0" i="1" smtClean="0">
                                  <a:latin typeface="Cambria Math" panose="02040503050406030204" pitchFamily="18" charset="0"/>
                                </a:rPr>
                                <m:t>𝐿</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r>
                                <a:rPr lang="en-US" sz="2000" b="0" i="1" smtClean="0">
                                  <a:latin typeface="Cambria Math" panose="02040503050406030204" pitchFamily="18" charset="0"/>
                                </a:rPr>
                                <m:t>𝑚</m:t>
                              </m:r>
                            </m:e>
                            <m:sub>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r>
                                <a:rPr lang="en-US" sz="2000" b="0" i="1" smtClean="0">
                                  <a:latin typeface="Cambria Math" panose="02040503050406030204" pitchFamily="18" charset="0"/>
                                </a:rPr>
                                <m:t>𝑟</m:t>
                              </m:r>
                            </m:e>
                            <m:sub>
                              <m:r>
                                <a:rPr lang="en-US" sz="2000" i="1">
                                  <a:latin typeface="Cambria Math" panose="02040503050406030204" pitchFamily="18" charset="0"/>
                                </a:rPr>
                                <m:t>𝑖</m:t>
                              </m:r>
                            </m:sub>
                          </m:sSub>
                          <m:r>
                            <a:rPr lang="en-US" sz="2000" b="0" i="1" smtClean="0">
                              <a:latin typeface="Cambria Math" panose="02040503050406030204" pitchFamily="18" charset="0"/>
                            </a:rPr>
                            <m:t>)</m:t>
                          </m:r>
                        </m:den>
                      </m:f>
                    </m:oMath>
                  </m:oMathPara>
                </a14:m>
                <a:endParaRPr lang="en-US" sz="2000" dirty="0"/>
              </a:p>
            </p:txBody>
          </p:sp>
        </mc:Choice>
        <mc:Fallback xmlns="">
          <p:sp>
            <p:nvSpPr>
              <p:cNvPr id="19" name="Rectangle 18"/>
              <p:cNvSpPr>
                <a:spLocks noRot="1" noChangeAspect="1" noMove="1" noResize="1" noEditPoints="1" noAdjustHandles="1" noChangeArrowheads="1" noChangeShapeType="1" noTextEdit="1"/>
              </p:cNvSpPr>
              <p:nvPr/>
            </p:nvSpPr>
            <p:spPr>
              <a:xfrm>
                <a:off x="1752600" y="3339965"/>
                <a:ext cx="5207964" cy="733149"/>
              </a:xfrm>
              <a:prstGeom prst="rect">
                <a:avLst/>
              </a:prstGeom>
              <a:blipFill>
                <a:blip r:embed="rId3"/>
                <a:stretch>
                  <a:fillRect/>
                </a:stretch>
              </a:blipFill>
            </p:spPr>
            <p:txBody>
              <a:bodyPr/>
              <a:lstStyle/>
              <a:p>
                <a:r>
                  <a:rPr lang="en-US">
                    <a:noFill/>
                  </a:rPr>
                  <a:t> </a:t>
                </a:r>
              </a:p>
            </p:txBody>
          </p:sp>
        </mc:Fallback>
      </mc:AlternateContent>
      <p:sp>
        <p:nvSpPr>
          <p:cNvPr id="20" name="TextBox 19"/>
          <p:cNvSpPr txBox="1"/>
          <p:nvPr/>
        </p:nvSpPr>
        <p:spPr>
          <a:xfrm>
            <a:off x="8406915" y="3529614"/>
            <a:ext cx="559769" cy="369332"/>
          </a:xfrm>
          <a:prstGeom prst="rect">
            <a:avLst/>
          </a:prstGeom>
          <a:noFill/>
        </p:spPr>
        <p:txBody>
          <a:bodyPr wrap="none" rtlCol="0">
            <a:spAutoFit/>
          </a:bodyPr>
          <a:lstStyle/>
          <a:p>
            <a:r>
              <a:rPr lang="en-US" dirty="0"/>
              <a:t>(</a:t>
            </a:r>
            <a:r>
              <a:rPr lang="en-US" altLang="zh-CN" dirty="0"/>
              <a:t>24</a:t>
            </a:r>
            <a:r>
              <a:rPr lang="en-US" dirty="0"/>
              <a:t>)</a:t>
            </a:r>
          </a:p>
        </p:txBody>
      </p:sp>
      <p:sp>
        <p:nvSpPr>
          <p:cNvPr id="11" name="Rectangle 10"/>
          <p:cNvSpPr/>
          <p:nvPr/>
        </p:nvSpPr>
        <p:spPr>
          <a:xfrm>
            <a:off x="286094" y="4220970"/>
            <a:ext cx="8934106" cy="1015663"/>
          </a:xfrm>
          <a:prstGeom prst="rect">
            <a:avLst/>
          </a:prstGeom>
        </p:spPr>
        <p:txBody>
          <a:bodyPr wrap="square">
            <a:spAutoFit/>
          </a:bodyPr>
          <a:lstStyle/>
          <a:p>
            <a:pPr algn="just"/>
            <a:r>
              <a:rPr lang="en-US" sz="2000" dirty="0">
                <a:solidFill>
                  <a:srgbClr val="000000"/>
                </a:solidFill>
              </a:rPr>
              <a:t>where</a:t>
            </a:r>
          </a:p>
          <a:p>
            <a:pPr marL="285750" indent="-285750" algn="just">
              <a:buFont typeface="Arial" panose="020B0604020202020204" pitchFamily="34" charset="0"/>
              <a:buChar char="•"/>
            </a:pPr>
            <a:r>
              <a:rPr lang="en-US" sz="2000" i="1" dirty="0" err="1">
                <a:solidFill>
                  <a:srgbClr val="000000"/>
                </a:solidFill>
              </a:rPr>
              <a:t>i</a:t>
            </a:r>
            <a:r>
              <a:rPr lang="en-US" sz="2000" dirty="0">
                <a:solidFill>
                  <a:srgbClr val="000000"/>
                </a:solidFill>
              </a:rPr>
              <a:t> = 1 for positive sequence</a:t>
            </a:r>
          </a:p>
          <a:p>
            <a:pPr marL="285750" indent="-285750" algn="just">
              <a:buFont typeface="Arial" panose="020B0604020202020204" pitchFamily="34" charset="0"/>
              <a:buChar char="•"/>
            </a:pPr>
            <a:r>
              <a:rPr lang="en-US" sz="2000" i="1" dirty="0" err="1">
                <a:solidFill>
                  <a:srgbClr val="000000"/>
                </a:solidFill>
              </a:rPr>
              <a:t>i</a:t>
            </a:r>
            <a:r>
              <a:rPr lang="en-US" sz="2000" dirty="0">
                <a:solidFill>
                  <a:srgbClr val="000000"/>
                </a:solidFill>
              </a:rPr>
              <a:t> = 2 for negative sequence</a:t>
            </a:r>
          </a:p>
        </p:txBody>
      </p:sp>
      <p:sp>
        <p:nvSpPr>
          <p:cNvPr id="12"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728444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738798" cy="584775"/>
          </a:xfrm>
          <a:prstGeom prst="rect">
            <a:avLst/>
          </a:prstGeom>
        </p:spPr>
        <p:txBody>
          <a:bodyPr wrap="none">
            <a:spAutoFit/>
          </a:bodyPr>
          <a:lstStyle/>
          <a:p>
            <a:r>
              <a:rPr lang="en-US" sz="3200" dirty="0">
                <a:solidFill>
                  <a:srgbClr val="C8102E"/>
                </a:solidFill>
                <a:latin typeface="+mj-lt"/>
                <a:ea typeface="+mj-ea"/>
                <a:cs typeface="+mj-cs"/>
              </a:rPr>
              <a:t>Induction Machine Model</a:t>
            </a:r>
          </a:p>
        </p:txBody>
      </p:sp>
      <p:sp>
        <p:nvSpPr>
          <p:cNvPr id="4" name="Slide Number Placeholder 3"/>
          <p:cNvSpPr>
            <a:spLocks noGrp="1"/>
          </p:cNvSpPr>
          <p:nvPr>
            <p:ph type="sldNum" sz="quarter" idx="12"/>
          </p:nvPr>
        </p:nvSpPr>
        <p:spPr>
          <a:xfrm>
            <a:off x="6705600" y="5828523"/>
            <a:ext cx="2133600" cy="365125"/>
          </a:xfrm>
        </p:spPr>
        <p:txBody>
          <a:bodyPr/>
          <a:lstStyle/>
          <a:p>
            <a:fld id="{5B7A2384-8C5D-49F6-8259-B9A64ECD4852}" type="slidenum">
              <a:rPr lang="en-US" sz="1050" smtClean="0"/>
              <a:t>29</a:t>
            </a:fld>
            <a:endParaRPr lang="en-US" sz="1050" dirty="0"/>
          </a:p>
        </p:txBody>
      </p:sp>
      <p:sp>
        <p:nvSpPr>
          <p:cNvPr id="2" name="Rectangle 1"/>
          <p:cNvSpPr/>
          <p:nvPr/>
        </p:nvSpPr>
        <p:spPr>
          <a:xfrm>
            <a:off x="152400" y="600993"/>
            <a:ext cx="9067800" cy="830997"/>
          </a:xfrm>
          <a:prstGeom prst="rect">
            <a:avLst/>
          </a:prstGeom>
        </p:spPr>
        <p:txBody>
          <a:bodyPr wrap="square">
            <a:spAutoFit/>
          </a:bodyPr>
          <a:lstStyle/>
          <a:p>
            <a:pPr algn="just"/>
            <a:r>
              <a:rPr lang="en-US" sz="1600" dirty="0">
                <a:solidFill>
                  <a:srgbClr val="000000"/>
                </a:solidFill>
              </a:rPr>
              <a:t>Once the input sequence impedances have been determined, the analysis of an induction machine operating with unbalanced voltages requires the following steps:</a:t>
            </a:r>
          </a:p>
          <a:p>
            <a:pPr algn="just"/>
            <a:r>
              <a:rPr lang="en-US" sz="1600" i="1" dirty="0">
                <a:solidFill>
                  <a:srgbClr val="000000"/>
                </a:solidFill>
              </a:rPr>
              <a:t>Step 1</a:t>
            </a:r>
            <a:r>
              <a:rPr lang="en-US" sz="1600" dirty="0">
                <a:solidFill>
                  <a:srgbClr val="000000"/>
                </a:solidFill>
              </a:rPr>
              <a:t>: Transform the known line-to-line voltages to sequence line-to-line voltages:</a:t>
            </a:r>
          </a:p>
        </p:txBody>
      </p:sp>
      <mc:AlternateContent xmlns:mc="http://schemas.openxmlformats.org/markup-compatibility/2006" xmlns:a14="http://schemas.microsoft.com/office/drawing/2010/main">
        <mc:Choice Requires="a14">
          <p:sp>
            <p:nvSpPr>
              <p:cNvPr id="12" name="Rectangle 11"/>
              <p:cNvSpPr/>
              <p:nvPr/>
            </p:nvSpPr>
            <p:spPr>
              <a:xfrm>
                <a:off x="2688940" y="1462768"/>
                <a:ext cx="3375219" cy="972702"/>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𝑉𝑎𝑏</m:t>
                                </m:r>
                              </m:e>
                              <m:sub>
                                <m:r>
                                  <a:rPr lang="en-US" sz="1800" b="0" i="1" smtClean="0">
                                    <a:latin typeface="Cambria Math" panose="02040503050406030204" pitchFamily="18" charset="0"/>
                                  </a:rPr>
                                  <m:t>0</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𝑉𝑎𝑏</m:t>
                                </m:r>
                              </m:e>
                              <m:sub>
                                <m:r>
                                  <a:rPr lang="en-US" sz="1800" b="0" i="1" smtClean="0">
                                    <a:latin typeface="Cambria Math" panose="02040503050406030204" pitchFamily="18" charset="0"/>
                                  </a:rPr>
                                  <m:t>1</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𝑉𝑎𝑏</m:t>
                                </m:r>
                              </m:e>
                              <m:sub>
                                <m:r>
                                  <a:rPr lang="en-US" sz="1800" b="0" i="1" smtClean="0">
                                    <a:latin typeface="Cambria Math" panose="02040503050406030204" pitchFamily="18" charset="0"/>
                                  </a:rPr>
                                  <m:t>2</m:t>
                                </m:r>
                              </m:sub>
                            </m:sSub>
                          </m:e>
                        </m:eqArr>
                      </m:e>
                    </m:d>
                  </m:oMath>
                </a14:m>
                <a:r>
                  <a:rPr lang="en-US" sz="1800" dirty="0"/>
                  <a:t> </a:t>
                </a:r>
                <a14:m>
                  <m:oMath xmlns:m="http://schemas.openxmlformats.org/officeDocument/2006/math">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3</m:t>
                        </m:r>
                      </m:den>
                    </m:f>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i="1" smtClean="0">
                                  <a:latin typeface="Cambria Math" panose="02040503050406030204" pitchFamily="18" charset="0"/>
                                </a:rPr>
                                <m:t>1</m:t>
                              </m:r>
                            </m:e>
                            <m:e>
                              <m:r>
                                <a:rPr lang="en-US" sz="1800" b="0" i="1" smtClean="0">
                                  <a:latin typeface="Cambria Math" panose="02040503050406030204" pitchFamily="18" charset="0"/>
                                </a:rPr>
                                <m:t>1</m:t>
                              </m:r>
                            </m:e>
                            <m:e>
                              <m:r>
                                <a:rPr lang="en-US" sz="1800" b="0" i="1" smtClean="0">
                                  <a:latin typeface="Cambria Math" panose="02040503050406030204" pitchFamily="18" charset="0"/>
                                </a:rPr>
                                <m:t>1</m:t>
                              </m:r>
                            </m:e>
                          </m:mr>
                          <m:mr>
                            <m:e>
                              <m:r>
                                <a:rPr lang="en-US" sz="1800" b="0" i="1" smtClean="0">
                                  <a:latin typeface="Cambria Math" panose="02040503050406030204" pitchFamily="18" charset="0"/>
                                </a:rPr>
                                <m:t>1</m:t>
                              </m:r>
                            </m:e>
                            <m:e>
                              <m:r>
                                <a:rPr lang="en-US" sz="1800" b="0" i="1" smtClean="0">
                                  <a:latin typeface="Cambria Math" panose="02040503050406030204" pitchFamily="18" charset="0"/>
                                </a:rPr>
                                <m:t>𝑎</m:t>
                              </m:r>
                            </m:e>
                            <m:e>
                              <m:sSup>
                                <m:sSupPr>
                                  <m:ctrlPr>
                                    <a:rPr lang="en-US" sz="1800" i="1">
                                      <a:latin typeface="Cambria Math" panose="02040503050406030204" pitchFamily="18" charset="0"/>
                                    </a:rPr>
                                  </m:ctrlPr>
                                </m:sSupPr>
                                <m:e>
                                  <m:r>
                                    <a:rPr lang="en-US" sz="1800" i="1">
                                      <a:latin typeface="Cambria Math" panose="02040503050406030204" pitchFamily="18" charset="0"/>
                                    </a:rPr>
                                    <m:t>𝑎</m:t>
                                  </m:r>
                                </m:e>
                                <m:sup>
                                  <m:r>
                                    <a:rPr lang="en-US" sz="1800" i="1">
                                      <a:latin typeface="Cambria Math" panose="02040503050406030204" pitchFamily="18" charset="0"/>
                                    </a:rPr>
                                    <m:t>2</m:t>
                                  </m:r>
                                </m:sup>
                              </m:sSup>
                            </m:e>
                          </m:mr>
                          <m:mr>
                            <m:e>
                              <m:r>
                                <a:rPr lang="en-US" sz="1800" b="0" i="1" smtClean="0">
                                  <a:latin typeface="Cambria Math" panose="02040503050406030204" pitchFamily="18" charset="0"/>
                                </a:rPr>
                                <m:t>1</m:t>
                              </m:r>
                            </m:e>
                            <m:e>
                              <m:sSup>
                                <m:sSupPr>
                                  <m:ctrlPr>
                                    <a:rPr lang="en-US" sz="1800" i="1">
                                      <a:latin typeface="Cambria Math" panose="02040503050406030204" pitchFamily="18" charset="0"/>
                                    </a:rPr>
                                  </m:ctrlPr>
                                </m:sSupPr>
                                <m:e>
                                  <m:r>
                                    <a:rPr lang="en-US" sz="1800" i="1">
                                      <a:latin typeface="Cambria Math" panose="02040503050406030204" pitchFamily="18" charset="0"/>
                                    </a:rPr>
                                    <m:t>𝑎</m:t>
                                  </m:r>
                                </m:e>
                                <m:sup>
                                  <m:r>
                                    <a:rPr lang="en-US" sz="1800" i="1">
                                      <a:latin typeface="Cambria Math" panose="02040503050406030204" pitchFamily="18" charset="0"/>
                                    </a:rPr>
                                    <m:t>2</m:t>
                                  </m:r>
                                </m:sup>
                              </m:sSup>
                            </m:e>
                            <m:e>
                              <m:r>
                                <a:rPr lang="en-US" sz="1800" b="0" i="1" smtClean="0">
                                  <a:latin typeface="Cambria Math" panose="02040503050406030204" pitchFamily="18" charset="0"/>
                                </a:rPr>
                                <m:t>𝑎</m:t>
                              </m:r>
                            </m:e>
                          </m:mr>
                        </m:m>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smtClean="0">
                                    <a:latin typeface="Cambria Math" panose="02040503050406030204" pitchFamily="18" charset="0"/>
                                  </a:rPr>
                                  <m:t>𝑉</m:t>
                                </m:r>
                              </m:e>
                              <m:sub>
                                <m:r>
                                  <a:rPr lang="en-US" sz="1800" i="1">
                                    <a:latin typeface="Cambria Math" panose="02040503050406030204" pitchFamily="18" charset="0"/>
                                  </a:rPr>
                                  <m:t>𝑎</m:t>
                                </m:r>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i="1">
                                    <a:latin typeface="Cambria Math" panose="02040503050406030204" pitchFamily="18" charset="0"/>
                                  </a:rPr>
                                  <m:t>𝑏</m:t>
                                </m:r>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i="1">
                                    <a:latin typeface="Cambria Math" panose="02040503050406030204" pitchFamily="18" charset="0"/>
                                  </a:rPr>
                                  <m:t>𝑐</m:t>
                                </m:r>
                                <m:r>
                                  <a:rPr lang="en-US" sz="1800" b="0" i="1" smtClean="0">
                                    <a:latin typeface="Cambria Math" panose="02040503050406030204" pitchFamily="18" charset="0"/>
                                  </a:rPr>
                                  <m:t>𝑎</m:t>
                                </m:r>
                              </m:sub>
                            </m:sSub>
                          </m:e>
                        </m:eqArr>
                      </m:e>
                    </m:d>
                  </m:oMath>
                </a14:m>
                <a:endParaRPr lang="en-US" sz="1800" dirty="0"/>
              </a:p>
            </p:txBody>
          </p:sp>
        </mc:Choice>
        <mc:Fallback xmlns="">
          <p:sp>
            <p:nvSpPr>
              <p:cNvPr id="12" name="Rectangle 11"/>
              <p:cNvSpPr>
                <a:spLocks noRot="1" noChangeAspect="1" noMove="1" noResize="1" noEditPoints="1" noAdjustHandles="1" noChangeArrowheads="1" noChangeShapeType="1" noTextEdit="1"/>
              </p:cNvSpPr>
              <p:nvPr/>
            </p:nvSpPr>
            <p:spPr>
              <a:xfrm>
                <a:off x="2688940" y="1462768"/>
                <a:ext cx="3375219" cy="972702"/>
              </a:xfrm>
              <a:prstGeom prst="rect">
                <a:avLst/>
              </a:prstGeom>
              <a:blipFill>
                <a:blip r:embed="rId2"/>
                <a:stretch>
                  <a:fillRect/>
                </a:stretch>
              </a:blipFill>
            </p:spPr>
            <p:txBody>
              <a:bodyPr/>
              <a:lstStyle/>
              <a:p>
                <a:r>
                  <a:rPr lang="en-US">
                    <a:noFill/>
                  </a:rPr>
                  <a:t> </a:t>
                </a:r>
              </a:p>
            </p:txBody>
          </p:sp>
        </mc:Fallback>
      </mc:AlternateContent>
      <p:sp>
        <p:nvSpPr>
          <p:cNvPr id="13" name="TextBox 12"/>
          <p:cNvSpPr txBox="1"/>
          <p:nvPr/>
        </p:nvSpPr>
        <p:spPr>
          <a:xfrm>
            <a:off x="8114975" y="1676392"/>
            <a:ext cx="569387" cy="369332"/>
          </a:xfrm>
          <a:prstGeom prst="rect">
            <a:avLst/>
          </a:prstGeom>
          <a:noFill/>
        </p:spPr>
        <p:txBody>
          <a:bodyPr wrap="none" rtlCol="0">
            <a:spAutoFit/>
          </a:bodyPr>
          <a:lstStyle/>
          <a:p>
            <a:r>
              <a:rPr lang="en-US" sz="1800" dirty="0"/>
              <a:t>(</a:t>
            </a:r>
            <a:r>
              <a:rPr lang="en-US" altLang="zh-CN" sz="1800" dirty="0"/>
              <a:t>25</a:t>
            </a:r>
            <a:r>
              <a:rPr lang="en-US" sz="1800" dirty="0"/>
              <a:t>)</a:t>
            </a:r>
          </a:p>
        </p:txBody>
      </p:sp>
      <p:sp>
        <p:nvSpPr>
          <p:cNvPr id="5" name="Rectangle 4"/>
          <p:cNvSpPr/>
          <p:nvPr/>
        </p:nvSpPr>
        <p:spPr>
          <a:xfrm>
            <a:off x="165538" y="2450429"/>
            <a:ext cx="8852384" cy="584775"/>
          </a:xfrm>
          <a:prstGeom prst="rect">
            <a:avLst/>
          </a:prstGeom>
        </p:spPr>
        <p:txBody>
          <a:bodyPr wrap="square">
            <a:spAutoFit/>
          </a:bodyPr>
          <a:lstStyle/>
          <a:p>
            <a:r>
              <a:rPr lang="en-US" sz="1600" dirty="0">
                <a:solidFill>
                  <a:srgbClr val="000000"/>
                </a:solidFill>
              </a:rPr>
              <a:t>In Equation (25), </a:t>
            </a:r>
            <a:r>
              <a:rPr lang="en-US" sz="1600" i="1" dirty="0">
                <a:solidFill>
                  <a:srgbClr val="000000"/>
                </a:solidFill>
              </a:rPr>
              <a:t>Vab</a:t>
            </a:r>
            <a:r>
              <a:rPr lang="en-US" sz="1600" baseline="-25000" dirty="0">
                <a:solidFill>
                  <a:srgbClr val="000000"/>
                </a:solidFill>
              </a:rPr>
              <a:t>0</a:t>
            </a:r>
            <a:r>
              <a:rPr lang="en-US" sz="1600" dirty="0">
                <a:solidFill>
                  <a:srgbClr val="000000"/>
                </a:solidFill>
              </a:rPr>
              <a:t> = 0 because of Kirchhoff's voltage law (KVL).</a:t>
            </a:r>
          </a:p>
          <a:p>
            <a:r>
              <a:rPr lang="en-US" sz="1600" dirty="0">
                <a:solidFill>
                  <a:srgbClr val="000000"/>
                </a:solidFill>
              </a:rPr>
              <a:t>Equation (25) can be written as</a:t>
            </a:r>
          </a:p>
        </p:txBody>
      </p:sp>
      <mc:AlternateContent xmlns:mc="http://schemas.openxmlformats.org/markup-compatibility/2006" xmlns:a14="http://schemas.microsoft.com/office/drawing/2010/main">
        <mc:Choice Requires="a14">
          <p:sp>
            <p:nvSpPr>
              <p:cNvPr id="15" name="Rectangle 14"/>
              <p:cNvSpPr/>
              <p:nvPr/>
            </p:nvSpPr>
            <p:spPr>
              <a:xfrm>
                <a:off x="2925671" y="3035204"/>
                <a:ext cx="2901756" cy="369332"/>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𝑉𝐿𝐿</m:t>
                            </m:r>
                          </m:e>
                          <m:sub>
                            <m:r>
                              <a:rPr lang="en-US" sz="1800" i="1">
                                <a:latin typeface="Cambria Math" panose="02040503050406030204" pitchFamily="18" charset="0"/>
                              </a:rPr>
                              <m:t>0</m:t>
                            </m:r>
                            <m:r>
                              <a:rPr lang="en-US" sz="1800" b="0" i="1" smtClean="0">
                                <a:latin typeface="Cambria Math" panose="02040503050406030204" pitchFamily="18" charset="0"/>
                              </a:rPr>
                              <m:t>12</m:t>
                            </m:r>
                          </m:sub>
                        </m:sSub>
                      </m:e>
                    </m:d>
                  </m:oMath>
                </a14:m>
                <a:r>
                  <a:rPr lang="en-US" sz="1800" dirty="0"/>
                  <a:t> </a:t>
                </a:r>
                <a14:m>
                  <m:oMath xmlns:m="http://schemas.openxmlformats.org/officeDocument/2006/math">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𝐴</m:t>
                            </m:r>
                          </m:e>
                        </m:d>
                      </m:e>
                      <m:sup>
                        <m:r>
                          <a:rPr lang="en-US" sz="1800" b="0" i="1" smtClean="0">
                            <a:latin typeface="Cambria Math" panose="02040503050406030204" pitchFamily="18" charset="0"/>
                          </a:rPr>
                          <m:t>−1</m:t>
                        </m:r>
                      </m:sup>
                    </m:sSup>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𝐿𝐿</m:t>
                            </m:r>
                          </m:e>
                          <m:sub>
                            <m:r>
                              <a:rPr lang="en-US" sz="1800" b="0" i="1" smtClean="0">
                                <a:latin typeface="Cambria Math" panose="02040503050406030204" pitchFamily="18" charset="0"/>
                              </a:rPr>
                              <m:t>𝑎𝑏𝑐</m:t>
                            </m:r>
                          </m:sub>
                        </m:sSub>
                      </m:e>
                    </m:d>
                  </m:oMath>
                </a14:m>
                <a:endParaRPr lang="en-US" sz="1800" dirty="0"/>
              </a:p>
            </p:txBody>
          </p:sp>
        </mc:Choice>
        <mc:Fallback xmlns="">
          <p:sp>
            <p:nvSpPr>
              <p:cNvPr id="15" name="Rectangle 14"/>
              <p:cNvSpPr>
                <a:spLocks noRot="1" noChangeAspect="1" noMove="1" noResize="1" noEditPoints="1" noAdjustHandles="1" noChangeArrowheads="1" noChangeShapeType="1" noTextEdit="1"/>
              </p:cNvSpPr>
              <p:nvPr/>
            </p:nvSpPr>
            <p:spPr>
              <a:xfrm>
                <a:off x="2925671" y="3035204"/>
                <a:ext cx="2901756" cy="369332"/>
              </a:xfrm>
              <a:prstGeom prst="rect">
                <a:avLst/>
              </a:prstGeom>
              <a:blipFill>
                <a:blip r:embed="rId3"/>
                <a:stretch>
                  <a:fillRect b="-1667"/>
                </a:stretch>
              </a:blipFill>
            </p:spPr>
            <p:txBody>
              <a:bodyPr/>
              <a:lstStyle/>
              <a:p>
                <a:r>
                  <a:rPr lang="en-US">
                    <a:noFill/>
                  </a:rPr>
                  <a:t> </a:t>
                </a:r>
              </a:p>
            </p:txBody>
          </p:sp>
        </mc:Fallback>
      </mc:AlternateContent>
      <p:sp>
        <p:nvSpPr>
          <p:cNvPr id="16" name="TextBox 15"/>
          <p:cNvSpPr txBox="1"/>
          <p:nvPr/>
        </p:nvSpPr>
        <p:spPr>
          <a:xfrm>
            <a:off x="8090591" y="2900139"/>
            <a:ext cx="569387" cy="369332"/>
          </a:xfrm>
          <a:prstGeom prst="rect">
            <a:avLst/>
          </a:prstGeom>
          <a:noFill/>
        </p:spPr>
        <p:txBody>
          <a:bodyPr wrap="none" rtlCol="0">
            <a:spAutoFit/>
          </a:bodyPr>
          <a:lstStyle/>
          <a:p>
            <a:r>
              <a:rPr lang="en-US" sz="1800" dirty="0"/>
              <a:t>(</a:t>
            </a:r>
            <a:r>
              <a:rPr lang="en-US" altLang="zh-CN" sz="1800" dirty="0"/>
              <a:t>26</a:t>
            </a:r>
            <a:r>
              <a:rPr lang="en-US" sz="1800" dirty="0"/>
              <a:t>)</a:t>
            </a:r>
          </a:p>
        </p:txBody>
      </p:sp>
      <p:sp>
        <p:nvSpPr>
          <p:cNvPr id="9" name="Rectangle 8"/>
          <p:cNvSpPr/>
          <p:nvPr/>
        </p:nvSpPr>
        <p:spPr>
          <a:xfrm>
            <a:off x="190500" y="3506005"/>
            <a:ext cx="8991600" cy="338554"/>
          </a:xfrm>
          <a:prstGeom prst="rect">
            <a:avLst/>
          </a:prstGeom>
        </p:spPr>
        <p:txBody>
          <a:bodyPr wrap="square">
            <a:spAutoFit/>
          </a:bodyPr>
          <a:lstStyle/>
          <a:p>
            <a:r>
              <a:rPr lang="en-US" sz="1600" i="1" dirty="0">
                <a:solidFill>
                  <a:srgbClr val="000000"/>
                </a:solidFill>
              </a:rPr>
              <a:t>Step 2</a:t>
            </a:r>
            <a:r>
              <a:rPr lang="en-US" sz="1600" dirty="0">
                <a:solidFill>
                  <a:srgbClr val="000000"/>
                </a:solidFill>
              </a:rPr>
              <a:t>: </a:t>
            </a:r>
            <a:r>
              <a:rPr lang="en-US" sz="1600" dirty="0"/>
              <a:t>Compute the sequence line-to-neutral voltages from the line-to-line voltages:</a:t>
            </a:r>
          </a:p>
        </p:txBody>
      </p:sp>
      <mc:AlternateContent xmlns:mc="http://schemas.openxmlformats.org/markup-compatibility/2006" xmlns:a14="http://schemas.microsoft.com/office/drawing/2010/main">
        <mc:Choice Requires="a14">
          <p:sp>
            <p:nvSpPr>
              <p:cNvPr id="14" name="Rectangle 13"/>
              <p:cNvSpPr/>
              <p:nvPr/>
            </p:nvSpPr>
            <p:spPr>
              <a:xfrm>
                <a:off x="3206860" y="3841423"/>
                <a:ext cx="19838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𝑉𝑎</m:t>
                          </m:r>
                          <m:r>
                            <a:rPr lang="en-US" sz="1800" b="0" i="1" smtClean="0">
                              <a:latin typeface="Cambria Math" panose="02040503050406030204" pitchFamily="18" charset="0"/>
                            </a:rPr>
                            <m:t>𝑛</m:t>
                          </m:r>
                        </m:e>
                        <m:sub>
                          <m:r>
                            <a:rPr lang="en-US" sz="1800" i="1">
                              <a:latin typeface="Cambria Math" panose="02040503050406030204" pitchFamily="18" charset="0"/>
                            </a:rPr>
                            <m:t>0</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𝑉𝑎𝑏</m:t>
                          </m:r>
                        </m:e>
                        <m:sub>
                          <m:r>
                            <a:rPr lang="en-US" sz="1800" i="1">
                              <a:latin typeface="Cambria Math" panose="02040503050406030204" pitchFamily="18" charset="0"/>
                            </a:rPr>
                            <m:t>0</m:t>
                          </m:r>
                        </m:sub>
                      </m:sSub>
                      <m:r>
                        <a:rPr lang="en-US" sz="1800" b="0" i="1" smtClean="0">
                          <a:latin typeface="Cambria Math" panose="02040503050406030204" pitchFamily="18" charset="0"/>
                        </a:rPr>
                        <m:t>=0</m:t>
                      </m:r>
                    </m:oMath>
                  </m:oMathPara>
                </a14:m>
                <a:endParaRPr lang="en-US" sz="1800" dirty="0"/>
              </a:p>
            </p:txBody>
          </p:sp>
        </mc:Choice>
        <mc:Fallback xmlns="">
          <p:sp>
            <p:nvSpPr>
              <p:cNvPr id="14" name="Rectangle 13"/>
              <p:cNvSpPr>
                <a:spLocks noRot="1" noChangeAspect="1" noMove="1" noResize="1" noEditPoints="1" noAdjustHandles="1" noChangeArrowheads="1" noChangeShapeType="1" noTextEdit="1"/>
              </p:cNvSpPr>
              <p:nvPr/>
            </p:nvSpPr>
            <p:spPr>
              <a:xfrm>
                <a:off x="3206860" y="3841423"/>
                <a:ext cx="1983813" cy="369332"/>
              </a:xfrm>
              <a:prstGeom prst="rect">
                <a:avLst/>
              </a:prstGeom>
              <a:blipFill>
                <a:blip r:embed="rId4"/>
                <a:stretch>
                  <a:fillRect/>
                </a:stretch>
              </a:blipFill>
            </p:spPr>
            <p:txBody>
              <a:bodyPr/>
              <a:lstStyle/>
              <a:p>
                <a:r>
                  <a:rPr lang="en-US">
                    <a:noFill/>
                  </a:rPr>
                  <a:t> </a:t>
                </a:r>
              </a:p>
            </p:txBody>
          </p:sp>
        </mc:Fallback>
      </mc:AlternateContent>
      <p:sp>
        <p:nvSpPr>
          <p:cNvPr id="21" name="TextBox 20"/>
          <p:cNvSpPr txBox="1"/>
          <p:nvPr/>
        </p:nvSpPr>
        <p:spPr>
          <a:xfrm>
            <a:off x="8090591" y="3832704"/>
            <a:ext cx="569387" cy="369332"/>
          </a:xfrm>
          <a:prstGeom prst="rect">
            <a:avLst/>
          </a:prstGeom>
          <a:noFill/>
        </p:spPr>
        <p:txBody>
          <a:bodyPr wrap="none" rtlCol="0">
            <a:spAutoFit/>
          </a:bodyPr>
          <a:lstStyle/>
          <a:p>
            <a:r>
              <a:rPr lang="en-US" sz="1800" dirty="0"/>
              <a:t>(</a:t>
            </a:r>
            <a:r>
              <a:rPr lang="en-US" altLang="zh-CN" sz="1800" dirty="0"/>
              <a:t>27</a:t>
            </a:r>
            <a:r>
              <a:rPr lang="en-US" sz="1800" dirty="0"/>
              <a:t>)</a:t>
            </a:r>
          </a:p>
        </p:txBody>
      </p:sp>
      <p:sp>
        <p:nvSpPr>
          <p:cNvPr id="22" name="Rectangle 21"/>
          <p:cNvSpPr/>
          <p:nvPr/>
        </p:nvSpPr>
        <p:spPr>
          <a:xfrm>
            <a:off x="85033" y="4173605"/>
            <a:ext cx="8912772" cy="923330"/>
          </a:xfrm>
          <a:prstGeom prst="rect">
            <a:avLst/>
          </a:prstGeom>
        </p:spPr>
        <p:txBody>
          <a:bodyPr wrap="square">
            <a:spAutoFit/>
          </a:bodyPr>
          <a:lstStyle/>
          <a:p>
            <a:r>
              <a:rPr lang="en-US" sz="1800" dirty="0">
                <a:solidFill>
                  <a:srgbClr val="000000"/>
                </a:solidFill>
              </a:rPr>
              <a:t>Equation (27) will not be true for a general case. However, for the case of the machine being connected either in delta or ungrounded wye, the zero sequence line-to-neutral voltage can be assumed to be zero:</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23" name="Rectangle 22"/>
              <p:cNvSpPr/>
              <p:nvPr/>
            </p:nvSpPr>
            <p:spPr>
              <a:xfrm>
                <a:off x="3380476" y="4729261"/>
                <a:ext cx="19075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𝑉𝑎𝑛</m:t>
                          </m:r>
                        </m:e>
                        <m:sub>
                          <m:r>
                            <a:rPr lang="en-US" sz="1800" b="0" i="1" smtClean="0">
                              <a:latin typeface="Cambria Math" panose="02040503050406030204" pitchFamily="18" charset="0"/>
                            </a:rPr>
                            <m:t>1</m:t>
                          </m:r>
                        </m:sub>
                      </m:sSub>
                      <m:r>
                        <a:rPr lang="en-US" sz="1800" i="1">
                          <a:latin typeface="Cambria Math" panose="02040503050406030204" pitchFamily="18" charset="0"/>
                        </a:rPr>
                        <m:t>=</m:t>
                      </m:r>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𝑡</m:t>
                          </m:r>
                        </m:e>
                        <m:sup>
                          <m:r>
                            <a:rPr lang="en-US" sz="1800" b="0" i="1" smtClean="0">
                              <a:latin typeface="Cambria Math" panose="02040503050406030204" pitchFamily="18" charset="0"/>
                            </a:rPr>
                            <m:t>∗</m:t>
                          </m:r>
                        </m:sup>
                      </m:sSup>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𝑉𝑎</m:t>
                          </m:r>
                          <m:r>
                            <a:rPr lang="en-US" sz="1800" b="0" i="1" smtClean="0">
                              <a:latin typeface="Cambria Math" panose="02040503050406030204" pitchFamily="18" charset="0"/>
                            </a:rPr>
                            <m:t>𝑏</m:t>
                          </m:r>
                        </m:e>
                        <m:sub>
                          <m:r>
                            <a:rPr lang="en-US" sz="1800" b="0" i="1" smtClean="0">
                              <a:latin typeface="Cambria Math" panose="02040503050406030204" pitchFamily="18" charset="0"/>
                            </a:rPr>
                            <m:t>1</m:t>
                          </m:r>
                        </m:sub>
                      </m:sSub>
                    </m:oMath>
                  </m:oMathPara>
                </a14:m>
                <a:endParaRPr lang="en-US" sz="1800" dirty="0"/>
              </a:p>
            </p:txBody>
          </p:sp>
        </mc:Choice>
        <mc:Fallback xmlns="">
          <p:sp>
            <p:nvSpPr>
              <p:cNvPr id="23" name="Rectangle 22"/>
              <p:cNvSpPr>
                <a:spLocks noRot="1" noChangeAspect="1" noMove="1" noResize="1" noEditPoints="1" noAdjustHandles="1" noChangeArrowheads="1" noChangeShapeType="1" noTextEdit="1"/>
              </p:cNvSpPr>
              <p:nvPr/>
            </p:nvSpPr>
            <p:spPr>
              <a:xfrm>
                <a:off x="3380476" y="4729261"/>
                <a:ext cx="1907510" cy="369332"/>
              </a:xfrm>
              <a:prstGeom prst="rect">
                <a:avLst/>
              </a:prstGeom>
              <a:blipFill>
                <a:blip r:embed="rId5"/>
                <a:stretch>
                  <a:fillRect b="-1667"/>
                </a:stretch>
              </a:blipFill>
            </p:spPr>
            <p:txBody>
              <a:bodyPr/>
              <a:lstStyle/>
              <a:p>
                <a:r>
                  <a:rPr lang="en-US">
                    <a:noFill/>
                  </a:rPr>
                  <a:t> </a:t>
                </a:r>
              </a:p>
            </p:txBody>
          </p:sp>
        </mc:Fallback>
      </mc:AlternateContent>
      <p:sp>
        <p:nvSpPr>
          <p:cNvPr id="25" name="TextBox 24"/>
          <p:cNvSpPr txBox="1"/>
          <p:nvPr/>
        </p:nvSpPr>
        <p:spPr>
          <a:xfrm>
            <a:off x="8088974" y="4724400"/>
            <a:ext cx="569387" cy="369332"/>
          </a:xfrm>
          <a:prstGeom prst="rect">
            <a:avLst/>
          </a:prstGeom>
          <a:noFill/>
        </p:spPr>
        <p:txBody>
          <a:bodyPr wrap="none" rtlCol="0">
            <a:spAutoFit/>
          </a:bodyPr>
          <a:lstStyle/>
          <a:p>
            <a:r>
              <a:rPr lang="en-US" sz="1800" dirty="0"/>
              <a:t>(</a:t>
            </a:r>
            <a:r>
              <a:rPr lang="en-US" altLang="zh-CN" sz="1800" dirty="0"/>
              <a:t>28</a:t>
            </a:r>
            <a:r>
              <a:rPr lang="en-US" sz="1800" dirty="0"/>
              <a:t>)</a:t>
            </a:r>
          </a:p>
        </p:txBody>
      </p:sp>
      <mc:AlternateContent xmlns:mc="http://schemas.openxmlformats.org/markup-compatibility/2006" xmlns:a14="http://schemas.microsoft.com/office/drawing/2010/main">
        <mc:Choice Requires="a14">
          <p:sp>
            <p:nvSpPr>
              <p:cNvPr id="26" name="Rectangle 25"/>
              <p:cNvSpPr/>
              <p:nvPr/>
            </p:nvSpPr>
            <p:spPr>
              <a:xfrm>
                <a:off x="3439600" y="5139928"/>
                <a:ext cx="19181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𝑉𝑎𝑛</m:t>
                          </m:r>
                        </m:e>
                        <m:sub>
                          <m:r>
                            <a:rPr lang="en-US" sz="1800" b="0" i="1" smtClean="0">
                              <a:latin typeface="Cambria Math" panose="02040503050406030204" pitchFamily="18" charset="0"/>
                            </a:rPr>
                            <m:t>2</m:t>
                          </m:r>
                        </m:sub>
                      </m:sSub>
                      <m:r>
                        <a:rPr lang="en-US" sz="1800" i="1">
                          <a:latin typeface="Cambria Math" panose="02040503050406030204" pitchFamily="18" charset="0"/>
                        </a:rPr>
                        <m:t>=</m:t>
                      </m:r>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𝑡</m:t>
                          </m:r>
                        </m:e>
                        <m:sup>
                          <m:r>
                            <a:rPr lang="en-US" sz="1800" b="0" i="1" smtClean="0">
                              <a:latin typeface="Cambria Math" panose="02040503050406030204" pitchFamily="18" charset="0"/>
                            </a:rPr>
                            <m:t>∗</m:t>
                          </m:r>
                        </m:sup>
                      </m:sSup>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𝑉𝑎</m:t>
                          </m:r>
                          <m:r>
                            <a:rPr lang="en-US" sz="1800" b="0" i="1" smtClean="0">
                              <a:latin typeface="Cambria Math" panose="02040503050406030204" pitchFamily="18" charset="0"/>
                            </a:rPr>
                            <m:t>𝑏</m:t>
                          </m:r>
                        </m:e>
                        <m:sub>
                          <m:r>
                            <a:rPr lang="en-US" sz="1800" b="0" i="1" smtClean="0">
                              <a:latin typeface="Cambria Math" panose="02040503050406030204" pitchFamily="18" charset="0"/>
                            </a:rPr>
                            <m:t>2</m:t>
                          </m:r>
                        </m:sub>
                      </m:sSub>
                    </m:oMath>
                  </m:oMathPara>
                </a14:m>
                <a:endParaRPr lang="en-US" sz="1800" dirty="0"/>
              </a:p>
            </p:txBody>
          </p:sp>
        </mc:Choice>
        <mc:Fallback xmlns="">
          <p:sp>
            <p:nvSpPr>
              <p:cNvPr id="26" name="Rectangle 25"/>
              <p:cNvSpPr>
                <a:spLocks noRot="1" noChangeAspect="1" noMove="1" noResize="1" noEditPoints="1" noAdjustHandles="1" noChangeArrowheads="1" noChangeShapeType="1" noTextEdit="1"/>
              </p:cNvSpPr>
              <p:nvPr/>
            </p:nvSpPr>
            <p:spPr>
              <a:xfrm>
                <a:off x="3439600" y="5139928"/>
                <a:ext cx="1918154" cy="369332"/>
              </a:xfrm>
              <a:prstGeom prst="rect">
                <a:avLst/>
              </a:prstGeom>
              <a:blipFill>
                <a:blip r:embed="rId6"/>
                <a:stretch>
                  <a:fillRect/>
                </a:stretch>
              </a:blipFill>
            </p:spPr>
            <p:txBody>
              <a:bodyPr/>
              <a:lstStyle/>
              <a:p>
                <a:r>
                  <a:rPr lang="en-US">
                    <a:noFill/>
                  </a:rPr>
                  <a:t> </a:t>
                </a:r>
              </a:p>
            </p:txBody>
          </p:sp>
        </mc:Fallback>
      </mc:AlternateContent>
      <p:sp>
        <p:nvSpPr>
          <p:cNvPr id="27" name="TextBox 26"/>
          <p:cNvSpPr txBox="1"/>
          <p:nvPr/>
        </p:nvSpPr>
        <p:spPr>
          <a:xfrm>
            <a:off x="8114975" y="5188494"/>
            <a:ext cx="569387" cy="369332"/>
          </a:xfrm>
          <a:prstGeom prst="rect">
            <a:avLst/>
          </a:prstGeom>
          <a:noFill/>
        </p:spPr>
        <p:txBody>
          <a:bodyPr wrap="none" rtlCol="0">
            <a:spAutoFit/>
          </a:bodyPr>
          <a:lstStyle/>
          <a:p>
            <a:r>
              <a:rPr lang="en-US" sz="1800" dirty="0"/>
              <a:t>(</a:t>
            </a:r>
            <a:r>
              <a:rPr lang="en-US" altLang="zh-CN" sz="1800" dirty="0"/>
              <a:t>29</a:t>
            </a:r>
            <a:r>
              <a:rPr lang="en-US" sz="1800" dirty="0"/>
              <a:t>)</a:t>
            </a:r>
          </a:p>
        </p:txBody>
      </p:sp>
      <p:sp>
        <p:nvSpPr>
          <p:cNvPr id="28" name="Rectangle 27"/>
          <p:cNvSpPr/>
          <p:nvPr/>
        </p:nvSpPr>
        <p:spPr>
          <a:xfrm>
            <a:off x="1119085" y="5607542"/>
            <a:ext cx="678776" cy="338554"/>
          </a:xfrm>
          <a:prstGeom prst="rect">
            <a:avLst/>
          </a:prstGeom>
        </p:spPr>
        <p:txBody>
          <a:bodyPr wrap="none">
            <a:spAutoFit/>
          </a:bodyPr>
          <a:lstStyle/>
          <a:p>
            <a:r>
              <a:rPr lang="en-US" sz="1600" i="1" dirty="0">
                <a:solidFill>
                  <a:srgbClr val="000000"/>
                </a:solidFill>
              </a:rPr>
              <a:t>where</a:t>
            </a:r>
            <a:endParaRPr lang="en-US" sz="1600" dirty="0"/>
          </a:p>
        </p:txBody>
      </p:sp>
      <mc:AlternateContent xmlns:mc="http://schemas.openxmlformats.org/markup-compatibility/2006" xmlns:a14="http://schemas.microsoft.com/office/drawing/2010/main">
        <mc:Choice Requires="a14">
          <p:sp>
            <p:nvSpPr>
              <p:cNvPr id="29" name="Rectangle 28"/>
              <p:cNvSpPr/>
              <p:nvPr/>
            </p:nvSpPr>
            <p:spPr>
              <a:xfrm>
                <a:off x="3550029" y="5419879"/>
                <a:ext cx="1497653" cy="664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𝑡</m:t>
                      </m:r>
                      <m:r>
                        <a:rPr lang="en-US" sz="1800" b="0" i="1" smtClean="0">
                          <a:latin typeface="Cambria Math" panose="02040503050406030204" pitchFamily="18" charset="0"/>
                        </a:rPr>
                        <m:t>=</m:t>
                      </m:r>
                      <m:f>
                        <m:fPr>
                          <m:ctrlPr>
                            <a:rPr lang="en-US" sz="1800" i="1" smtClean="0">
                              <a:latin typeface="Cambria Math" panose="02040503050406030204" pitchFamily="18" charset="0"/>
                            </a:rPr>
                          </m:ctrlPr>
                        </m:fPr>
                        <m:num>
                          <m:r>
                            <a:rPr lang="en-US" sz="1800" i="1">
                              <a:latin typeface="Cambria Math" panose="02040503050406030204" pitchFamily="18" charset="0"/>
                            </a:rPr>
                            <m:t>1</m:t>
                          </m:r>
                        </m:num>
                        <m:den>
                          <m:rad>
                            <m:radPr>
                              <m:degHide m:val="on"/>
                              <m:ctrlPr>
                                <a:rPr lang="en-US" sz="1800" i="1">
                                  <a:latin typeface="Cambria Math" panose="02040503050406030204" pitchFamily="18" charset="0"/>
                                </a:rPr>
                              </m:ctrlPr>
                            </m:radPr>
                            <m:deg/>
                            <m:e>
                              <m:r>
                                <a:rPr lang="en-US" sz="1800" b="0" i="1" smtClean="0">
                                  <a:latin typeface="Cambria Math" panose="02040503050406030204" pitchFamily="18" charset="0"/>
                                </a:rPr>
                                <m:t>3</m:t>
                              </m:r>
                            </m:e>
                          </m:rad>
                        </m:den>
                      </m:f>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30</m:t>
                      </m:r>
                    </m:oMath>
                  </m:oMathPara>
                </a14:m>
                <a:endParaRPr lang="en-US" sz="1800" dirty="0"/>
              </a:p>
            </p:txBody>
          </p:sp>
        </mc:Choice>
        <mc:Fallback xmlns="">
          <p:sp>
            <p:nvSpPr>
              <p:cNvPr id="29" name="Rectangle 28"/>
              <p:cNvSpPr>
                <a:spLocks noRot="1" noChangeAspect="1" noMove="1" noResize="1" noEditPoints="1" noAdjustHandles="1" noChangeArrowheads="1" noChangeShapeType="1" noTextEdit="1"/>
              </p:cNvSpPr>
              <p:nvPr/>
            </p:nvSpPr>
            <p:spPr>
              <a:xfrm>
                <a:off x="3550029" y="5419879"/>
                <a:ext cx="1497653" cy="664606"/>
              </a:xfrm>
              <a:prstGeom prst="rect">
                <a:avLst/>
              </a:prstGeom>
              <a:blipFill>
                <a:blip r:embed="rId7"/>
                <a:stretch>
                  <a:fillRect/>
                </a:stretch>
              </a:blipFill>
            </p:spPr>
            <p:txBody>
              <a:bodyPr/>
              <a:lstStyle/>
              <a:p>
                <a:r>
                  <a:rPr lang="en-US">
                    <a:noFill/>
                  </a:rPr>
                  <a:t> </a:t>
                </a:r>
              </a:p>
            </p:txBody>
          </p:sp>
        </mc:Fallback>
      </mc:AlternateContent>
      <p:sp>
        <p:nvSpPr>
          <p:cNvPr id="30" name="TextBox 29"/>
          <p:cNvSpPr txBox="1"/>
          <p:nvPr/>
        </p:nvSpPr>
        <p:spPr>
          <a:xfrm>
            <a:off x="8114974" y="5555848"/>
            <a:ext cx="569387" cy="369332"/>
          </a:xfrm>
          <a:prstGeom prst="rect">
            <a:avLst/>
          </a:prstGeom>
          <a:noFill/>
        </p:spPr>
        <p:txBody>
          <a:bodyPr wrap="none" rtlCol="0">
            <a:spAutoFit/>
          </a:bodyPr>
          <a:lstStyle/>
          <a:p>
            <a:r>
              <a:rPr lang="en-US" sz="1800" dirty="0"/>
              <a:t>(</a:t>
            </a:r>
            <a:r>
              <a:rPr lang="en-US" altLang="zh-CN" sz="1800" dirty="0"/>
              <a:t>30</a:t>
            </a:r>
            <a:r>
              <a:rPr lang="en-US" sz="1800" dirty="0"/>
              <a:t>)</a:t>
            </a:r>
          </a:p>
        </p:txBody>
      </p:sp>
      <p:sp>
        <p:nvSpPr>
          <p:cNvPr id="24"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10576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2529860" cy="584775"/>
          </a:xfrm>
          <a:prstGeom prst="rect">
            <a:avLst/>
          </a:prstGeom>
        </p:spPr>
        <p:txBody>
          <a:bodyPr wrap="none">
            <a:spAutoFit/>
          </a:bodyPr>
          <a:lstStyle/>
          <a:p>
            <a:r>
              <a:rPr lang="en-US" sz="3200" dirty="0">
                <a:solidFill>
                  <a:srgbClr val="C8102E"/>
                </a:solidFill>
                <a:latin typeface="+mj-lt"/>
                <a:ea typeface="+mj-ea"/>
                <a:cs typeface="+mj-cs"/>
              </a:rPr>
              <a:t>Load Models</a:t>
            </a:r>
          </a:p>
        </p:txBody>
      </p:sp>
      <p:sp>
        <p:nvSpPr>
          <p:cNvPr id="2" name="Rectangle 1"/>
          <p:cNvSpPr/>
          <p:nvPr/>
        </p:nvSpPr>
        <p:spPr>
          <a:xfrm>
            <a:off x="152400" y="629602"/>
            <a:ext cx="8972610" cy="4401205"/>
          </a:xfrm>
          <a:prstGeom prst="rect">
            <a:avLst/>
          </a:prstGeom>
        </p:spPr>
        <p:txBody>
          <a:bodyPr wrap="square">
            <a:spAutoFit/>
          </a:bodyPr>
          <a:lstStyle/>
          <a:p>
            <a:pPr algn="just"/>
            <a:r>
              <a:rPr lang="en-US" sz="2000" dirty="0"/>
              <a:t>The loads on a distribution system are typically specified by the complex power consumed. This demand can be specified as kVA and power factor, kW and power factor, or kW and </a:t>
            </a:r>
            <a:r>
              <a:rPr lang="en-US" sz="2000" dirty="0" err="1"/>
              <a:t>kvar</a:t>
            </a:r>
            <a:r>
              <a:rPr lang="en-US" sz="2000" dirty="0"/>
              <a:t>. The voltage specified will always be the voltage at the low-voltage bus of the distribution substation. This creates a problem since the current requirement of the loads can not be determined without knowing the voltage. For this reason, modified ladder iterative technique must be employed.</a:t>
            </a:r>
          </a:p>
          <a:p>
            <a:pPr algn="just"/>
            <a:endParaRPr lang="en-US" sz="2000" dirty="0"/>
          </a:p>
          <a:p>
            <a:pPr algn="just"/>
            <a:r>
              <a:rPr lang="en-US" sz="2000" dirty="0"/>
              <a:t>Loads on a distribution feeder can be modeled as wye connected or delta connected. The loads can be three phase, two phase, or single phase with any degree of unbalanced. The </a:t>
            </a:r>
            <a:r>
              <a:rPr lang="en-US" sz="2000" i="1" dirty="0"/>
              <a:t>ZIP</a:t>
            </a:r>
            <a:r>
              <a:rPr lang="en-US" sz="2000" dirty="0"/>
              <a:t> models are</a:t>
            </a:r>
          </a:p>
          <a:p>
            <a:pPr marL="342900" indent="-342900" algn="just">
              <a:buFont typeface="Arial" panose="020B0604020202020204" pitchFamily="34" charset="0"/>
              <a:buChar char="•"/>
            </a:pPr>
            <a:r>
              <a:rPr lang="en-US" sz="2000" dirty="0"/>
              <a:t>Constant impedance (</a:t>
            </a:r>
            <a:r>
              <a:rPr lang="en-US" sz="2000" i="1" dirty="0"/>
              <a:t>Z</a:t>
            </a:r>
            <a:r>
              <a:rPr lang="en-US" sz="2000" dirty="0"/>
              <a:t>)</a:t>
            </a:r>
          </a:p>
          <a:p>
            <a:pPr marL="342900" indent="-342900" algn="just">
              <a:buFont typeface="Arial" panose="020B0604020202020204" pitchFamily="34" charset="0"/>
              <a:buChar char="•"/>
            </a:pPr>
            <a:r>
              <a:rPr lang="en-US" sz="2000" dirty="0"/>
              <a:t>Constant current (</a:t>
            </a:r>
            <a:r>
              <a:rPr lang="en-US" sz="2000" i="1" dirty="0"/>
              <a:t>I</a:t>
            </a:r>
            <a:r>
              <a:rPr lang="en-US" sz="2000" dirty="0"/>
              <a:t>)</a:t>
            </a:r>
          </a:p>
          <a:p>
            <a:pPr marL="342900" indent="-342900" algn="just">
              <a:buFont typeface="Arial" panose="020B0604020202020204" pitchFamily="34" charset="0"/>
              <a:buChar char="•"/>
            </a:pPr>
            <a:r>
              <a:rPr lang="en-US" sz="2000" dirty="0"/>
              <a:t>Constant real and reactive power (constant </a:t>
            </a:r>
            <a:r>
              <a:rPr lang="en-US" sz="2000" i="1" dirty="0"/>
              <a:t>P</a:t>
            </a:r>
            <a:r>
              <a:rPr lang="en-US" sz="2000" dirty="0"/>
              <a:t>)</a:t>
            </a:r>
          </a:p>
          <a:p>
            <a:pPr marL="342900" indent="-342900" algn="just">
              <a:buFont typeface="Arial" panose="020B0604020202020204" pitchFamily="34" charset="0"/>
              <a:buChar char="•"/>
            </a:pPr>
            <a:r>
              <a:rPr lang="en-US" sz="2000" dirty="0"/>
              <a:t>Any combination of the above</a:t>
            </a:r>
          </a:p>
        </p:txBody>
      </p:sp>
      <p:sp>
        <p:nvSpPr>
          <p:cNvPr id="4" name="Slide Number Placeholder 3"/>
          <p:cNvSpPr>
            <a:spLocks noGrp="1"/>
          </p:cNvSpPr>
          <p:nvPr>
            <p:ph type="sldNum" sz="quarter" idx="12"/>
          </p:nvPr>
        </p:nvSpPr>
        <p:spPr/>
        <p:txBody>
          <a:bodyPr/>
          <a:lstStyle/>
          <a:p>
            <a:fld id="{5B7A2384-8C5D-49F6-8259-B9A64ECD4852}" type="slidenum">
              <a:rPr lang="en-US" smtClean="0"/>
              <a:t>3</a:t>
            </a:fld>
            <a:endParaRPr lang="en-US" dirty="0"/>
          </a:p>
        </p:txBody>
      </p:sp>
      <p:sp>
        <p:nvSpPr>
          <p:cNvPr id="5"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862688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3191" y="36444"/>
            <a:ext cx="4738798" cy="584775"/>
          </a:xfrm>
          <a:prstGeom prst="rect">
            <a:avLst/>
          </a:prstGeom>
        </p:spPr>
        <p:txBody>
          <a:bodyPr wrap="none">
            <a:spAutoFit/>
          </a:bodyPr>
          <a:lstStyle/>
          <a:p>
            <a:r>
              <a:rPr lang="en-US" sz="3200" dirty="0">
                <a:solidFill>
                  <a:srgbClr val="C8102E"/>
                </a:solidFill>
                <a:latin typeface="+mj-lt"/>
                <a:ea typeface="+mj-ea"/>
                <a:cs typeface="+mj-cs"/>
              </a:rPr>
              <a:t>Induction Machine Model</a:t>
            </a:r>
          </a:p>
        </p:txBody>
      </p:sp>
      <p:sp>
        <p:nvSpPr>
          <p:cNvPr id="4" name="Slide Number Placeholder 3"/>
          <p:cNvSpPr>
            <a:spLocks noGrp="1"/>
          </p:cNvSpPr>
          <p:nvPr>
            <p:ph type="sldNum" sz="quarter" idx="12"/>
          </p:nvPr>
        </p:nvSpPr>
        <p:spPr/>
        <p:txBody>
          <a:bodyPr/>
          <a:lstStyle/>
          <a:p>
            <a:fld id="{5B7A2384-8C5D-49F6-8259-B9A64ECD4852}" type="slidenum">
              <a:rPr lang="en-US" sz="1100" smtClean="0"/>
              <a:t>30</a:t>
            </a:fld>
            <a:endParaRPr lang="en-US" sz="1100" dirty="0"/>
          </a:p>
        </p:txBody>
      </p:sp>
      <mc:AlternateContent xmlns:mc="http://schemas.openxmlformats.org/markup-compatibility/2006" xmlns:a14="http://schemas.microsoft.com/office/drawing/2010/main">
        <mc:Choice Requires="a14">
          <p:sp>
            <p:nvSpPr>
              <p:cNvPr id="14" name="Rectangle 13"/>
              <p:cNvSpPr/>
              <p:nvPr/>
            </p:nvSpPr>
            <p:spPr>
              <a:xfrm>
                <a:off x="3550661" y="457200"/>
                <a:ext cx="218354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𝑉𝑎</m:t>
                          </m:r>
                          <m:r>
                            <a:rPr lang="en-US" sz="2000" b="0" i="1" smtClean="0">
                              <a:latin typeface="Cambria Math" panose="02040503050406030204" pitchFamily="18" charset="0"/>
                            </a:rPr>
                            <m:t>𝑛</m:t>
                          </m:r>
                        </m:e>
                        <m:sub>
                          <m:r>
                            <a:rPr lang="en-US" sz="2000" i="1">
                              <a:latin typeface="Cambria Math" panose="02040503050406030204" pitchFamily="18" charset="0"/>
                            </a:rPr>
                            <m:t>0</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𝑉𝑎𝑏</m:t>
                          </m:r>
                        </m:e>
                        <m:sub>
                          <m:r>
                            <a:rPr lang="en-US" sz="2000" i="1">
                              <a:latin typeface="Cambria Math" panose="02040503050406030204" pitchFamily="18" charset="0"/>
                            </a:rPr>
                            <m:t>0</m:t>
                          </m:r>
                        </m:sub>
                      </m:sSub>
                      <m:r>
                        <a:rPr lang="en-US" sz="2000" b="0" i="1" smtClean="0">
                          <a:latin typeface="Cambria Math" panose="02040503050406030204" pitchFamily="18" charset="0"/>
                        </a:rPr>
                        <m:t>=0</m:t>
                      </m:r>
                    </m:oMath>
                  </m:oMathPara>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3550661" y="457200"/>
                <a:ext cx="2183546" cy="400110"/>
              </a:xfrm>
              <a:prstGeom prst="rect">
                <a:avLst/>
              </a:prstGeom>
              <a:blipFill>
                <a:blip r:embed="rId2"/>
                <a:stretch>
                  <a:fillRect b="-1515"/>
                </a:stretch>
              </a:blipFill>
            </p:spPr>
            <p:txBody>
              <a:bodyPr/>
              <a:lstStyle/>
              <a:p>
                <a:r>
                  <a:rPr lang="en-US">
                    <a:noFill/>
                  </a:rPr>
                  <a:t> </a:t>
                </a:r>
              </a:p>
            </p:txBody>
          </p:sp>
        </mc:Fallback>
      </mc:AlternateContent>
      <p:sp>
        <p:nvSpPr>
          <p:cNvPr id="21" name="TextBox 20"/>
          <p:cNvSpPr txBox="1"/>
          <p:nvPr/>
        </p:nvSpPr>
        <p:spPr>
          <a:xfrm>
            <a:off x="7694735" y="351752"/>
            <a:ext cx="611065" cy="400110"/>
          </a:xfrm>
          <a:prstGeom prst="rect">
            <a:avLst/>
          </a:prstGeom>
          <a:noFill/>
        </p:spPr>
        <p:txBody>
          <a:bodyPr wrap="none" rtlCol="0">
            <a:spAutoFit/>
          </a:bodyPr>
          <a:lstStyle/>
          <a:p>
            <a:r>
              <a:rPr lang="en-US" sz="2000" dirty="0"/>
              <a:t>(</a:t>
            </a:r>
            <a:r>
              <a:rPr lang="en-US" altLang="zh-CN" sz="2000" dirty="0"/>
              <a:t>27</a:t>
            </a:r>
            <a:r>
              <a:rPr lang="en-US" sz="2000" dirty="0"/>
              <a:t>)</a:t>
            </a:r>
          </a:p>
        </p:txBody>
      </p:sp>
      <mc:AlternateContent xmlns:mc="http://schemas.openxmlformats.org/markup-compatibility/2006" xmlns:a14="http://schemas.microsoft.com/office/drawing/2010/main">
        <mc:Choice Requires="a14">
          <p:sp>
            <p:nvSpPr>
              <p:cNvPr id="23" name="Rectangle 22"/>
              <p:cNvSpPr/>
              <p:nvPr/>
            </p:nvSpPr>
            <p:spPr>
              <a:xfrm>
                <a:off x="3550661" y="795754"/>
                <a:ext cx="190994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𝑉𝑎𝑛</m:t>
                          </m:r>
                        </m:e>
                        <m:sub>
                          <m:r>
                            <a:rPr lang="en-US" sz="2000" b="0" i="1" smtClean="0">
                              <a:latin typeface="Cambria Math" panose="02040503050406030204" pitchFamily="18" charset="0"/>
                            </a:rPr>
                            <m:t>1</m:t>
                          </m:r>
                        </m:sub>
                      </m:sSub>
                      <m:r>
                        <a:rPr lang="en-US" sz="2000" i="1">
                          <a:latin typeface="Cambria Math" panose="02040503050406030204" pitchFamily="18" charset="0"/>
                        </a:rPr>
                        <m:t>=</m:t>
                      </m:r>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m:t>
                          </m:r>
                        </m:sup>
                      </m:sSup>
                      <m:sSub>
                        <m:sSubPr>
                          <m:ctrlPr>
                            <a:rPr lang="en-US" sz="2000" i="1">
                              <a:latin typeface="Cambria Math" panose="02040503050406030204" pitchFamily="18" charset="0"/>
                            </a:rPr>
                          </m:ctrlPr>
                        </m:sSubPr>
                        <m:e>
                          <m:r>
                            <a:rPr lang="en-US" sz="2000" i="1">
                              <a:latin typeface="Cambria Math" panose="02040503050406030204" pitchFamily="18" charset="0"/>
                            </a:rPr>
                            <m:t>𝑉𝑎</m:t>
                          </m:r>
                          <m:r>
                            <a:rPr lang="en-US" sz="2000" b="0" i="1" smtClean="0">
                              <a:latin typeface="Cambria Math" panose="02040503050406030204" pitchFamily="18" charset="0"/>
                            </a:rPr>
                            <m:t>𝑏</m:t>
                          </m:r>
                        </m:e>
                        <m:sub>
                          <m:r>
                            <a:rPr lang="en-US" sz="2000" b="0" i="1" smtClean="0">
                              <a:latin typeface="Cambria Math" panose="02040503050406030204" pitchFamily="18" charset="0"/>
                            </a:rPr>
                            <m:t>1</m:t>
                          </m:r>
                        </m:sub>
                      </m:sSub>
                    </m:oMath>
                  </m:oMathPara>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3550661" y="795754"/>
                <a:ext cx="1909946" cy="400110"/>
              </a:xfrm>
              <a:prstGeom prst="rect">
                <a:avLst/>
              </a:prstGeom>
              <a:blipFill>
                <a:blip r:embed="rId3"/>
                <a:stretch>
                  <a:fillRect b="-1538"/>
                </a:stretch>
              </a:blipFill>
            </p:spPr>
            <p:txBody>
              <a:bodyPr/>
              <a:lstStyle/>
              <a:p>
                <a:r>
                  <a:rPr lang="en-US">
                    <a:noFill/>
                  </a:rPr>
                  <a:t> </a:t>
                </a:r>
              </a:p>
            </p:txBody>
          </p:sp>
        </mc:Fallback>
      </mc:AlternateContent>
      <p:sp>
        <p:nvSpPr>
          <p:cNvPr id="25" name="TextBox 24"/>
          <p:cNvSpPr txBox="1"/>
          <p:nvPr/>
        </p:nvSpPr>
        <p:spPr>
          <a:xfrm>
            <a:off x="7684981" y="685445"/>
            <a:ext cx="611065" cy="400110"/>
          </a:xfrm>
          <a:prstGeom prst="rect">
            <a:avLst/>
          </a:prstGeom>
          <a:noFill/>
        </p:spPr>
        <p:txBody>
          <a:bodyPr wrap="none" rtlCol="0">
            <a:spAutoFit/>
          </a:bodyPr>
          <a:lstStyle/>
          <a:p>
            <a:r>
              <a:rPr lang="en-US" sz="2000" dirty="0"/>
              <a:t>(</a:t>
            </a:r>
            <a:r>
              <a:rPr lang="en-US" altLang="zh-CN" sz="2000" dirty="0"/>
              <a:t>28</a:t>
            </a:r>
            <a:r>
              <a:rPr lang="en-US" sz="2000" dirty="0"/>
              <a:t>)</a:t>
            </a:r>
          </a:p>
        </p:txBody>
      </p:sp>
      <mc:AlternateContent xmlns:mc="http://schemas.openxmlformats.org/markup-compatibility/2006" xmlns:a14="http://schemas.microsoft.com/office/drawing/2010/main">
        <mc:Choice Requires="a14">
          <p:sp>
            <p:nvSpPr>
              <p:cNvPr id="26" name="Rectangle 25"/>
              <p:cNvSpPr/>
              <p:nvPr/>
            </p:nvSpPr>
            <p:spPr>
              <a:xfrm>
                <a:off x="3550661" y="1175184"/>
                <a:ext cx="192187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𝑉𝑎𝑛</m:t>
                          </m:r>
                        </m:e>
                        <m:sub>
                          <m:r>
                            <a:rPr lang="en-US" sz="2000" b="0" i="1" smtClean="0">
                              <a:latin typeface="Cambria Math" panose="02040503050406030204" pitchFamily="18" charset="0"/>
                            </a:rPr>
                            <m:t>2</m:t>
                          </m:r>
                        </m:sub>
                      </m:sSub>
                      <m:r>
                        <a:rPr lang="en-US" sz="2000" i="1">
                          <a:latin typeface="Cambria Math" panose="02040503050406030204" pitchFamily="18" charset="0"/>
                        </a:rPr>
                        <m:t>=</m:t>
                      </m:r>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m:t>
                          </m:r>
                        </m:sup>
                      </m:sSup>
                      <m:sSub>
                        <m:sSubPr>
                          <m:ctrlPr>
                            <a:rPr lang="en-US" sz="2000" i="1">
                              <a:latin typeface="Cambria Math" panose="02040503050406030204" pitchFamily="18" charset="0"/>
                            </a:rPr>
                          </m:ctrlPr>
                        </m:sSubPr>
                        <m:e>
                          <m:r>
                            <a:rPr lang="en-US" sz="2000" i="1">
                              <a:latin typeface="Cambria Math" panose="02040503050406030204" pitchFamily="18" charset="0"/>
                            </a:rPr>
                            <m:t>𝑉𝑎</m:t>
                          </m:r>
                          <m:r>
                            <a:rPr lang="en-US" sz="2000" b="0" i="1" smtClean="0">
                              <a:latin typeface="Cambria Math" panose="02040503050406030204" pitchFamily="18" charset="0"/>
                            </a:rPr>
                            <m:t>𝑏</m:t>
                          </m:r>
                        </m:e>
                        <m:sub>
                          <m:r>
                            <a:rPr lang="en-US" sz="2000" b="0" i="1" smtClean="0">
                              <a:latin typeface="Cambria Math" panose="02040503050406030204" pitchFamily="18" charset="0"/>
                            </a:rPr>
                            <m:t>2</m:t>
                          </m:r>
                        </m:sub>
                      </m:sSub>
                    </m:oMath>
                  </m:oMathPara>
                </a14:m>
                <a:endParaRPr lang="en-US" sz="2000" dirty="0"/>
              </a:p>
            </p:txBody>
          </p:sp>
        </mc:Choice>
        <mc:Fallback xmlns="">
          <p:sp>
            <p:nvSpPr>
              <p:cNvPr id="26" name="Rectangle 25"/>
              <p:cNvSpPr>
                <a:spLocks noRot="1" noChangeAspect="1" noMove="1" noResize="1" noEditPoints="1" noAdjustHandles="1" noChangeArrowheads="1" noChangeShapeType="1" noTextEdit="1"/>
              </p:cNvSpPr>
              <p:nvPr/>
            </p:nvSpPr>
            <p:spPr>
              <a:xfrm>
                <a:off x="3550661" y="1175184"/>
                <a:ext cx="1921873" cy="400110"/>
              </a:xfrm>
              <a:prstGeom prst="rect">
                <a:avLst/>
              </a:prstGeom>
              <a:blipFill>
                <a:blip r:embed="rId4"/>
                <a:stretch>
                  <a:fillRect b="-3077"/>
                </a:stretch>
              </a:blipFill>
            </p:spPr>
            <p:txBody>
              <a:bodyPr/>
              <a:lstStyle/>
              <a:p>
                <a:r>
                  <a:rPr lang="en-US">
                    <a:noFill/>
                  </a:rPr>
                  <a:t> </a:t>
                </a:r>
              </a:p>
            </p:txBody>
          </p:sp>
        </mc:Fallback>
      </mc:AlternateContent>
      <p:sp>
        <p:nvSpPr>
          <p:cNvPr id="27" name="TextBox 26"/>
          <p:cNvSpPr txBox="1"/>
          <p:nvPr/>
        </p:nvSpPr>
        <p:spPr>
          <a:xfrm>
            <a:off x="7684984" y="1069736"/>
            <a:ext cx="611065" cy="400110"/>
          </a:xfrm>
          <a:prstGeom prst="rect">
            <a:avLst/>
          </a:prstGeom>
          <a:noFill/>
        </p:spPr>
        <p:txBody>
          <a:bodyPr wrap="none" rtlCol="0">
            <a:spAutoFit/>
          </a:bodyPr>
          <a:lstStyle/>
          <a:p>
            <a:r>
              <a:rPr lang="en-US" sz="2000" dirty="0"/>
              <a:t>(</a:t>
            </a:r>
            <a:r>
              <a:rPr lang="en-US" altLang="zh-CN" sz="2000" dirty="0"/>
              <a:t>29</a:t>
            </a:r>
            <a:r>
              <a:rPr lang="en-US" sz="2000" dirty="0"/>
              <a:t>)</a:t>
            </a:r>
          </a:p>
        </p:txBody>
      </p:sp>
      <p:sp>
        <p:nvSpPr>
          <p:cNvPr id="6" name="Rectangle 5"/>
          <p:cNvSpPr/>
          <p:nvPr/>
        </p:nvSpPr>
        <p:spPr>
          <a:xfrm>
            <a:off x="0" y="1591104"/>
            <a:ext cx="9144000" cy="369332"/>
          </a:xfrm>
          <a:prstGeom prst="rect">
            <a:avLst/>
          </a:prstGeom>
        </p:spPr>
        <p:txBody>
          <a:bodyPr wrap="square">
            <a:spAutoFit/>
          </a:bodyPr>
          <a:lstStyle/>
          <a:p>
            <a:r>
              <a:rPr lang="en-US" sz="1800" dirty="0">
                <a:solidFill>
                  <a:srgbClr val="000000"/>
                </a:solidFill>
              </a:rPr>
              <a:t>Equations (27) through (29) can be put into matrix form:</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24" name="Rectangle 23"/>
              <p:cNvSpPr/>
              <p:nvPr/>
            </p:nvSpPr>
            <p:spPr>
              <a:xfrm>
                <a:off x="3006912" y="2020637"/>
                <a:ext cx="3128998" cy="972702"/>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𝑉𝑎𝑛</m:t>
                                </m:r>
                              </m:e>
                              <m:sub>
                                <m:r>
                                  <a:rPr lang="en-US" sz="1800" b="0" i="1" smtClean="0">
                                    <a:latin typeface="Cambria Math" panose="02040503050406030204" pitchFamily="18" charset="0"/>
                                  </a:rPr>
                                  <m:t>0</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𝑉𝑎</m:t>
                                </m:r>
                                <m:r>
                                  <a:rPr lang="en-US" sz="1800" b="0" i="1" smtClean="0">
                                    <a:latin typeface="Cambria Math" panose="02040503050406030204" pitchFamily="18" charset="0"/>
                                  </a:rPr>
                                  <m:t>𝑛</m:t>
                                </m:r>
                              </m:e>
                              <m:sub>
                                <m:r>
                                  <a:rPr lang="en-US" sz="1800" b="0" i="1" smtClean="0">
                                    <a:latin typeface="Cambria Math" panose="02040503050406030204" pitchFamily="18" charset="0"/>
                                  </a:rPr>
                                  <m:t>1</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𝑉𝑎</m:t>
                                </m:r>
                                <m:r>
                                  <a:rPr lang="en-US" sz="1800" b="0" i="1" smtClean="0">
                                    <a:latin typeface="Cambria Math" panose="02040503050406030204" pitchFamily="18" charset="0"/>
                                  </a:rPr>
                                  <m:t>𝑛</m:t>
                                </m:r>
                              </m:e>
                              <m:sub>
                                <m:r>
                                  <a:rPr lang="en-US" sz="1800" b="0" i="1" smtClean="0">
                                    <a:latin typeface="Cambria Math" panose="02040503050406030204" pitchFamily="18" charset="0"/>
                                  </a:rPr>
                                  <m:t>2</m:t>
                                </m:r>
                              </m:sub>
                            </m:sSub>
                          </m:e>
                        </m:eqArr>
                      </m:e>
                    </m:d>
                  </m:oMath>
                </a14:m>
                <a:r>
                  <a:rPr lang="en-US" sz="1800" dirty="0"/>
                  <a:t> </a:t>
                </a:r>
                <a14:m>
                  <m:oMath xmlns:m="http://schemas.openxmlformats.org/officeDocument/2006/math">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i="1" smtClean="0">
                                  <a:latin typeface="Cambria Math" panose="02040503050406030204" pitchFamily="18" charset="0"/>
                                </a:rPr>
                                <m:t>1</m:t>
                              </m:r>
                            </m:e>
                            <m:e>
                              <m:r>
                                <a:rPr lang="en-US" sz="1800" b="0" i="1" smtClean="0">
                                  <a:latin typeface="Cambria Math" panose="02040503050406030204" pitchFamily="18" charset="0"/>
                                </a:rPr>
                                <m:t>1</m:t>
                              </m:r>
                            </m:e>
                            <m:e>
                              <m:r>
                                <a:rPr lang="en-US" sz="1800" b="0" i="1" smtClean="0">
                                  <a:latin typeface="Cambria Math" panose="02040503050406030204" pitchFamily="18" charset="0"/>
                                </a:rPr>
                                <m:t>1</m:t>
                              </m:r>
                            </m:e>
                          </m:mr>
                          <m:mr>
                            <m:e>
                              <m:r>
                                <a:rPr lang="en-US" sz="1800" b="0" i="1" smtClean="0">
                                  <a:latin typeface="Cambria Math" panose="02040503050406030204" pitchFamily="18" charset="0"/>
                                </a:rPr>
                                <m:t>0</m:t>
                              </m:r>
                            </m:e>
                            <m:e>
                              <m:sSup>
                                <m:sSupPr>
                                  <m:ctrlPr>
                                    <a:rPr lang="en-US" sz="1800" i="1">
                                      <a:latin typeface="Cambria Math" panose="02040503050406030204" pitchFamily="18" charset="0"/>
                                    </a:rPr>
                                  </m:ctrlPr>
                                </m:sSupPr>
                                <m:e>
                                  <m:r>
                                    <a:rPr lang="en-US" sz="1800" b="0" i="1" smtClean="0">
                                      <a:latin typeface="Cambria Math" panose="02040503050406030204" pitchFamily="18" charset="0"/>
                                    </a:rPr>
                                    <m:t>𝑡</m:t>
                                  </m:r>
                                </m:e>
                                <m:sup>
                                  <m:r>
                                    <a:rPr lang="en-US" sz="1800" b="0" i="1" smtClean="0">
                                      <a:latin typeface="Cambria Math" panose="02040503050406030204" pitchFamily="18" charset="0"/>
                                    </a:rPr>
                                    <m:t>∗</m:t>
                                  </m:r>
                                </m:sup>
                              </m:sSup>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b="0" i="1" smtClean="0">
                                  <a:latin typeface="Cambria Math" panose="02040503050406030204" pitchFamily="18" charset="0"/>
                                </a:rPr>
                                <m:t>𝑡</m:t>
                              </m:r>
                            </m:e>
                          </m:mr>
                        </m:m>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𝑉𝑎𝑏</m:t>
                                </m:r>
                              </m:e>
                              <m:sub>
                                <m:r>
                                  <a:rPr lang="en-US" sz="1800" i="1">
                                    <a:latin typeface="Cambria Math" panose="02040503050406030204" pitchFamily="18" charset="0"/>
                                  </a:rPr>
                                  <m:t>0</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𝑉𝑎𝑏</m:t>
                                </m:r>
                              </m:e>
                              <m:sub>
                                <m:r>
                                  <a:rPr lang="en-US" sz="1800" i="1">
                                    <a:latin typeface="Cambria Math" panose="02040503050406030204" pitchFamily="18" charset="0"/>
                                  </a:rPr>
                                  <m:t>1</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𝑉𝑎𝑏</m:t>
                                </m:r>
                              </m:e>
                              <m:sub>
                                <m:r>
                                  <a:rPr lang="en-US" sz="1800" i="1">
                                    <a:latin typeface="Cambria Math" panose="02040503050406030204" pitchFamily="18" charset="0"/>
                                  </a:rPr>
                                  <m:t>2</m:t>
                                </m:r>
                              </m:sub>
                            </m:sSub>
                          </m:e>
                        </m:eqArr>
                      </m:e>
                    </m:d>
                  </m:oMath>
                </a14:m>
                <a:endParaRPr lang="en-US" sz="1800" dirty="0"/>
              </a:p>
            </p:txBody>
          </p:sp>
        </mc:Choice>
        <mc:Fallback xmlns="">
          <p:sp>
            <p:nvSpPr>
              <p:cNvPr id="24" name="Rectangle 23"/>
              <p:cNvSpPr>
                <a:spLocks noRot="1" noChangeAspect="1" noMove="1" noResize="1" noEditPoints="1" noAdjustHandles="1" noChangeArrowheads="1" noChangeShapeType="1" noTextEdit="1"/>
              </p:cNvSpPr>
              <p:nvPr/>
            </p:nvSpPr>
            <p:spPr>
              <a:xfrm>
                <a:off x="3006912" y="2020637"/>
                <a:ext cx="3128998" cy="972702"/>
              </a:xfrm>
              <a:prstGeom prst="rect">
                <a:avLst/>
              </a:prstGeom>
              <a:blipFill>
                <a:blip r:embed="rId5"/>
                <a:stretch>
                  <a:fillRect/>
                </a:stretch>
              </a:blipFill>
            </p:spPr>
            <p:txBody>
              <a:bodyPr/>
              <a:lstStyle/>
              <a:p>
                <a:r>
                  <a:rPr lang="en-US">
                    <a:noFill/>
                  </a:rPr>
                  <a:t> </a:t>
                </a:r>
              </a:p>
            </p:txBody>
          </p:sp>
        </mc:Fallback>
      </mc:AlternateContent>
      <p:sp>
        <p:nvSpPr>
          <p:cNvPr id="31" name="TextBox 30"/>
          <p:cNvSpPr txBox="1"/>
          <p:nvPr/>
        </p:nvSpPr>
        <p:spPr>
          <a:xfrm>
            <a:off x="7694735" y="2136397"/>
            <a:ext cx="611065" cy="400110"/>
          </a:xfrm>
          <a:prstGeom prst="rect">
            <a:avLst/>
          </a:prstGeom>
          <a:noFill/>
        </p:spPr>
        <p:txBody>
          <a:bodyPr wrap="none" rtlCol="0">
            <a:spAutoFit/>
          </a:bodyPr>
          <a:lstStyle/>
          <a:p>
            <a:r>
              <a:rPr lang="en-US" sz="2000" dirty="0"/>
              <a:t>(</a:t>
            </a:r>
            <a:r>
              <a:rPr lang="en-US" altLang="zh-CN" sz="2000" dirty="0"/>
              <a:t>31</a:t>
            </a:r>
            <a:r>
              <a:rPr lang="en-US" sz="2000" dirty="0"/>
              <a:t>)</a:t>
            </a:r>
          </a:p>
        </p:txBody>
      </p:sp>
      <p:sp>
        <p:nvSpPr>
          <p:cNvPr id="7" name="Rectangle 6"/>
          <p:cNvSpPr/>
          <p:nvPr/>
        </p:nvSpPr>
        <p:spPr>
          <a:xfrm>
            <a:off x="0" y="3124200"/>
            <a:ext cx="3555782" cy="400110"/>
          </a:xfrm>
          <a:prstGeom prst="rect">
            <a:avLst/>
          </a:prstGeom>
        </p:spPr>
        <p:txBody>
          <a:bodyPr wrap="none">
            <a:spAutoFit/>
          </a:bodyPr>
          <a:lstStyle/>
          <a:p>
            <a:r>
              <a:rPr lang="en-US" sz="2000" dirty="0">
                <a:solidFill>
                  <a:srgbClr val="000000"/>
                </a:solidFill>
              </a:rPr>
              <a:t>Equations (31) can be written as </a:t>
            </a:r>
            <a:endParaRPr lang="en-US" sz="2000" dirty="0"/>
          </a:p>
        </p:txBody>
      </p:sp>
      <mc:AlternateContent xmlns:mc="http://schemas.openxmlformats.org/markup-compatibility/2006" xmlns:a14="http://schemas.microsoft.com/office/drawing/2010/main">
        <mc:Choice Requires="a14">
          <p:sp>
            <p:nvSpPr>
              <p:cNvPr id="32" name="Rectangle 31"/>
              <p:cNvSpPr/>
              <p:nvPr/>
            </p:nvSpPr>
            <p:spPr>
              <a:xfrm>
                <a:off x="3250826" y="3454521"/>
                <a:ext cx="2966005"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𝑉𝐿𝑁</m:t>
                            </m:r>
                          </m:e>
                          <m:sub>
                            <m:r>
                              <a:rPr lang="en-US" sz="2000" i="1">
                                <a:latin typeface="Cambria Math" panose="02040503050406030204" pitchFamily="18" charset="0"/>
                              </a:rPr>
                              <m:t>0</m:t>
                            </m:r>
                            <m:r>
                              <a:rPr lang="en-US" sz="2000" b="0" i="1" smtClean="0">
                                <a:latin typeface="Cambria Math" panose="02040503050406030204" pitchFamily="18" charset="0"/>
                              </a:rPr>
                              <m:t>12</m:t>
                            </m:r>
                          </m:sub>
                        </m:sSub>
                      </m:e>
                    </m:d>
                  </m:oMath>
                </a14:m>
                <a:r>
                  <a:rPr lang="en-US" sz="2000" dirty="0"/>
                  <a:t> </a:t>
                </a:r>
                <a14:m>
                  <m:oMath xmlns:m="http://schemas.openxmlformats.org/officeDocument/2006/math">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𝑇</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𝐿𝐿</m:t>
                            </m:r>
                          </m:e>
                          <m:sub>
                            <m:r>
                              <a:rPr lang="en-US" sz="2000" b="0" i="1" smtClean="0">
                                <a:latin typeface="Cambria Math" panose="02040503050406030204" pitchFamily="18" charset="0"/>
                              </a:rPr>
                              <m:t>012</m:t>
                            </m:r>
                          </m:sub>
                        </m:sSub>
                      </m:e>
                    </m:d>
                  </m:oMath>
                </a14:m>
                <a:endParaRPr lang="en-US" sz="2000" dirty="0"/>
              </a:p>
            </p:txBody>
          </p:sp>
        </mc:Choice>
        <mc:Fallback xmlns="">
          <p:sp>
            <p:nvSpPr>
              <p:cNvPr id="32" name="Rectangle 31"/>
              <p:cNvSpPr>
                <a:spLocks noRot="1" noChangeAspect="1" noMove="1" noResize="1" noEditPoints="1" noAdjustHandles="1" noChangeArrowheads="1" noChangeShapeType="1" noTextEdit="1"/>
              </p:cNvSpPr>
              <p:nvPr/>
            </p:nvSpPr>
            <p:spPr>
              <a:xfrm>
                <a:off x="3250826" y="3454521"/>
                <a:ext cx="2966005" cy="400110"/>
              </a:xfrm>
              <a:prstGeom prst="rect">
                <a:avLst/>
              </a:prstGeom>
              <a:blipFill>
                <a:blip r:embed="rId6"/>
                <a:stretch>
                  <a:fillRect b="-3077"/>
                </a:stretch>
              </a:blipFill>
            </p:spPr>
            <p:txBody>
              <a:bodyPr/>
              <a:lstStyle/>
              <a:p>
                <a:r>
                  <a:rPr lang="en-US">
                    <a:noFill/>
                  </a:rPr>
                  <a:t> </a:t>
                </a:r>
              </a:p>
            </p:txBody>
          </p:sp>
        </mc:Fallback>
      </mc:AlternateContent>
      <p:sp>
        <p:nvSpPr>
          <p:cNvPr id="33" name="TextBox 32"/>
          <p:cNvSpPr txBox="1"/>
          <p:nvPr/>
        </p:nvSpPr>
        <p:spPr>
          <a:xfrm>
            <a:off x="7689480" y="3182812"/>
            <a:ext cx="611065" cy="400110"/>
          </a:xfrm>
          <a:prstGeom prst="rect">
            <a:avLst/>
          </a:prstGeom>
          <a:noFill/>
        </p:spPr>
        <p:txBody>
          <a:bodyPr wrap="none" rtlCol="0">
            <a:spAutoFit/>
          </a:bodyPr>
          <a:lstStyle/>
          <a:p>
            <a:r>
              <a:rPr lang="en-US" sz="2000" dirty="0"/>
              <a:t>(</a:t>
            </a:r>
            <a:r>
              <a:rPr lang="en-US" altLang="zh-CN" sz="2000" dirty="0"/>
              <a:t>32</a:t>
            </a:r>
            <a:r>
              <a:rPr lang="en-US" sz="2000" dirty="0"/>
              <a:t>)</a:t>
            </a:r>
          </a:p>
        </p:txBody>
      </p:sp>
      <p:sp>
        <p:nvSpPr>
          <p:cNvPr id="8" name="Rectangle 7"/>
          <p:cNvSpPr/>
          <p:nvPr/>
        </p:nvSpPr>
        <p:spPr>
          <a:xfrm>
            <a:off x="0" y="3962400"/>
            <a:ext cx="8991600" cy="369332"/>
          </a:xfrm>
          <a:prstGeom prst="rect">
            <a:avLst/>
          </a:prstGeom>
        </p:spPr>
        <p:txBody>
          <a:bodyPr wrap="square">
            <a:spAutoFit/>
          </a:bodyPr>
          <a:lstStyle/>
          <a:p>
            <a:r>
              <a:rPr lang="en-US" sz="1800" i="1" dirty="0">
                <a:solidFill>
                  <a:srgbClr val="000000"/>
                </a:solidFill>
              </a:rPr>
              <a:t>Step 3</a:t>
            </a:r>
            <a:r>
              <a:rPr lang="en-US" sz="1800" dirty="0">
                <a:solidFill>
                  <a:srgbClr val="000000"/>
                </a:solidFill>
              </a:rPr>
              <a:t>: Compute the sequence line currents flowing into the machine: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34" name="Rectangle 33"/>
              <p:cNvSpPr/>
              <p:nvPr/>
            </p:nvSpPr>
            <p:spPr>
              <a:xfrm>
                <a:off x="3717063" y="4376202"/>
                <a:ext cx="108638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r>
                            <a:rPr lang="en-US" sz="2000" i="1">
                              <a:latin typeface="Cambria Math" panose="02040503050406030204" pitchFamily="18" charset="0"/>
                            </a:rPr>
                            <m:t>𝑎</m:t>
                          </m:r>
                        </m:e>
                        <m:sub>
                          <m:r>
                            <a:rPr lang="en-US" sz="2000" i="1">
                              <a:latin typeface="Cambria Math" panose="02040503050406030204" pitchFamily="18" charset="0"/>
                            </a:rPr>
                            <m:t>0</m:t>
                          </m:r>
                        </m:sub>
                      </m:sSub>
                      <m:r>
                        <a:rPr lang="en-US" sz="2000" b="0" i="1" smtClean="0">
                          <a:latin typeface="Cambria Math" panose="02040503050406030204" pitchFamily="18" charset="0"/>
                        </a:rPr>
                        <m:t>=0</m:t>
                      </m:r>
                    </m:oMath>
                  </m:oMathPara>
                </a14:m>
                <a:endParaRPr lang="en-US" sz="2000" dirty="0"/>
              </a:p>
            </p:txBody>
          </p:sp>
        </mc:Choice>
        <mc:Fallback xmlns="">
          <p:sp>
            <p:nvSpPr>
              <p:cNvPr id="34" name="Rectangle 33"/>
              <p:cNvSpPr>
                <a:spLocks noRot="1" noChangeAspect="1" noMove="1" noResize="1" noEditPoints="1" noAdjustHandles="1" noChangeArrowheads="1" noChangeShapeType="1" noTextEdit="1"/>
              </p:cNvSpPr>
              <p:nvPr/>
            </p:nvSpPr>
            <p:spPr>
              <a:xfrm>
                <a:off x="3717063" y="4376202"/>
                <a:ext cx="1086388" cy="400110"/>
              </a:xfrm>
              <a:prstGeom prst="rect">
                <a:avLst/>
              </a:prstGeom>
              <a:blipFill>
                <a:blip r:embed="rId7"/>
                <a:stretch>
                  <a:fillRect b="-1515"/>
                </a:stretch>
              </a:blipFill>
            </p:spPr>
            <p:txBody>
              <a:bodyPr/>
              <a:lstStyle/>
              <a:p>
                <a:r>
                  <a:rPr lang="en-US">
                    <a:noFill/>
                  </a:rPr>
                  <a:t> </a:t>
                </a:r>
              </a:p>
            </p:txBody>
          </p:sp>
        </mc:Fallback>
      </mc:AlternateContent>
      <p:sp>
        <p:nvSpPr>
          <p:cNvPr id="35" name="TextBox 34"/>
          <p:cNvSpPr txBox="1"/>
          <p:nvPr/>
        </p:nvSpPr>
        <p:spPr>
          <a:xfrm>
            <a:off x="7694735" y="4222180"/>
            <a:ext cx="611065" cy="400110"/>
          </a:xfrm>
          <a:prstGeom prst="rect">
            <a:avLst/>
          </a:prstGeom>
          <a:noFill/>
        </p:spPr>
        <p:txBody>
          <a:bodyPr wrap="none" rtlCol="0">
            <a:spAutoFit/>
          </a:bodyPr>
          <a:lstStyle/>
          <a:p>
            <a:r>
              <a:rPr lang="en-US" sz="2000" dirty="0"/>
              <a:t>(</a:t>
            </a:r>
            <a:r>
              <a:rPr lang="en-US" altLang="zh-CN" sz="2000" dirty="0"/>
              <a:t>33</a:t>
            </a:r>
            <a:r>
              <a:rPr lang="en-US" sz="2000" dirty="0"/>
              <a:t>)</a:t>
            </a:r>
          </a:p>
        </p:txBody>
      </p:sp>
      <mc:AlternateContent xmlns:mc="http://schemas.openxmlformats.org/markup-compatibility/2006" xmlns:a14="http://schemas.microsoft.com/office/drawing/2010/main">
        <mc:Choice Requires="a14">
          <p:sp>
            <p:nvSpPr>
              <p:cNvPr id="36" name="Rectangle 35"/>
              <p:cNvSpPr/>
              <p:nvPr/>
            </p:nvSpPr>
            <p:spPr>
              <a:xfrm>
                <a:off x="3707936" y="4769822"/>
                <a:ext cx="1501886" cy="718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𝐼𝑎</m:t>
                          </m:r>
                        </m:e>
                        <m:sub>
                          <m:r>
                            <a:rPr lang="en-US" sz="2000" b="0" i="1" smtClean="0">
                              <a:latin typeface="Cambria Math" panose="02040503050406030204" pitchFamily="18" charset="0"/>
                            </a:rPr>
                            <m:t>1</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𝑉𝑎𝑛</m:t>
                              </m:r>
                            </m:e>
                            <m:sub>
                              <m:r>
                                <a:rPr lang="en-US" sz="2000" b="0" i="1" smtClean="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𝑍𝑀</m:t>
                              </m:r>
                            </m:e>
                            <m:sub>
                              <m:r>
                                <a:rPr lang="en-US" sz="2000" i="1">
                                  <a:latin typeface="Cambria Math" panose="02040503050406030204" pitchFamily="18" charset="0"/>
                                </a:rPr>
                                <m:t>1</m:t>
                              </m:r>
                            </m:sub>
                          </m:sSub>
                        </m:den>
                      </m:f>
                    </m:oMath>
                  </m:oMathPara>
                </a14:m>
                <a:endParaRPr lang="en-US" sz="2000" dirty="0"/>
              </a:p>
            </p:txBody>
          </p:sp>
        </mc:Choice>
        <mc:Fallback xmlns="">
          <p:sp>
            <p:nvSpPr>
              <p:cNvPr id="36" name="Rectangle 35"/>
              <p:cNvSpPr>
                <a:spLocks noRot="1" noChangeAspect="1" noMove="1" noResize="1" noEditPoints="1" noAdjustHandles="1" noChangeArrowheads="1" noChangeShapeType="1" noTextEdit="1"/>
              </p:cNvSpPr>
              <p:nvPr/>
            </p:nvSpPr>
            <p:spPr>
              <a:xfrm>
                <a:off x="3707936" y="4769822"/>
                <a:ext cx="1501886" cy="718851"/>
              </a:xfrm>
              <a:prstGeom prst="rect">
                <a:avLst/>
              </a:prstGeom>
              <a:blipFill>
                <a:blip r:embed="rId8"/>
                <a:stretch>
                  <a:fillRect/>
                </a:stretch>
              </a:blipFill>
            </p:spPr>
            <p:txBody>
              <a:bodyPr/>
              <a:lstStyle/>
              <a:p>
                <a:r>
                  <a:rPr lang="en-US">
                    <a:noFill/>
                  </a:rPr>
                  <a:t> </a:t>
                </a:r>
              </a:p>
            </p:txBody>
          </p:sp>
        </mc:Fallback>
      </mc:AlternateContent>
      <p:sp>
        <p:nvSpPr>
          <p:cNvPr id="37" name="TextBox 36"/>
          <p:cNvSpPr txBox="1"/>
          <p:nvPr/>
        </p:nvSpPr>
        <p:spPr>
          <a:xfrm>
            <a:off x="7694735" y="4868485"/>
            <a:ext cx="611065" cy="400110"/>
          </a:xfrm>
          <a:prstGeom prst="rect">
            <a:avLst/>
          </a:prstGeom>
          <a:noFill/>
        </p:spPr>
        <p:txBody>
          <a:bodyPr wrap="none" rtlCol="0">
            <a:spAutoFit/>
          </a:bodyPr>
          <a:lstStyle/>
          <a:p>
            <a:r>
              <a:rPr lang="en-US" sz="2000" dirty="0"/>
              <a:t>(</a:t>
            </a:r>
            <a:r>
              <a:rPr lang="en-US" altLang="zh-CN" sz="2000" dirty="0"/>
              <a:t>34</a:t>
            </a:r>
            <a:r>
              <a:rPr lang="en-US" sz="2000" dirty="0"/>
              <a:t>)</a:t>
            </a:r>
          </a:p>
        </p:txBody>
      </p:sp>
      <mc:AlternateContent xmlns:mc="http://schemas.openxmlformats.org/markup-compatibility/2006" xmlns:a14="http://schemas.microsoft.com/office/drawing/2010/main">
        <mc:Choice Requires="a14">
          <p:sp>
            <p:nvSpPr>
              <p:cNvPr id="38" name="Rectangle 37"/>
              <p:cNvSpPr/>
              <p:nvPr/>
            </p:nvSpPr>
            <p:spPr>
              <a:xfrm>
                <a:off x="3696010" y="5410200"/>
                <a:ext cx="1513812" cy="718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𝐼𝑎</m:t>
                          </m:r>
                        </m:e>
                        <m:sub>
                          <m:r>
                            <a:rPr lang="en-US" sz="2000" b="0" i="1" smtClean="0">
                              <a:latin typeface="Cambria Math" panose="02040503050406030204" pitchFamily="18" charset="0"/>
                            </a:rPr>
                            <m:t>2</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𝑉𝑎𝑛</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𝑍𝑀</m:t>
                              </m:r>
                            </m:e>
                            <m:sub>
                              <m:r>
                                <a:rPr lang="en-US" sz="2000" b="0" i="1" smtClean="0">
                                  <a:latin typeface="Cambria Math" panose="02040503050406030204" pitchFamily="18" charset="0"/>
                                </a:rPr>
                                <m:t>2</m:t>
                              </m:r>
                            </m:sub>
                          </m:sSub>
                        </m:den>
                      </m:f>
                    </m:oMath>
                  </m:oMathPara>
                </a14:m>
                <a:endParaRPr lang="en-US" sz="2000" dirty="0"/>
              </a:p>
            </p:txBody>
          </p:sp>
        </mc:Choice>
        <mc:Fallback xmlns="">
          <p:sp>
            <p:nvSpPr>
              <p:cNvPr id="38" name="Rectangle 37"/>
              <p:cNvSpPr>
                <a:spLocks noRot="1" noChangeAspect="1" noMove="1" noResize="1" noEditPoints="1" noAdjustHandles="1" noChangeArrowheads="1" noChangeShapeType="1" noTextEdit="1"/>
              </p:cNvSpPr>
              <p:nvPr/>
            </p:nvSpPr>
            <p:spPr>
              <a:xfrm>
                <a:off x="3696010" y="5410200"/>
                <a:ext cx="1513812" cy="718851"/>
              </a:xfrm>
              <a:prstGeom prst="rect">
                <a:avLst/>
              </a:prstGeom>
              <a:blipFill>
                <a:blip r:embed="rId9"/>
                <a:stretch>
                  <a:fillRect/>
                </a:stretch>
              </a:blipFill>
            </p:spPr>
            <p:txBody>
              <a:bodyPr/>
              <a:lstStyle/>
              <a:p>
                <a:r>
                  <a:rPr lang="en-US">
                    <a:noFill/>
                  </a:rPr>
                  <a:t> </a:t>
                </a:r>
              </a:p>
            </p:txBody>
          </p:sp>
        </mc:Fallback>
      </mc:AlternateContent>
      <p:sp>
        <p:nvSpPr>
          <p:cNvPr id="39" name="TextBox 38"/>
          <p:cNvSpPr txBox="1"/>
          <p:nvPr/>
        </p:nvSpPr>
        <p:spPr>
          <a:xfrm>
            <a:off x="7677854" y="5619690"/>
            <a:ext cx="611065" cy="400110"/>
          </a:xfrm>
          <a:prstGeom prst="rect">
            <a:avLst/>
          </a:prstGeom>
          <a:noFill/>
        </p:spPr>
        <p:txBody>
          <a:bodyPr wrap="none" rtlCol="0">
            <a:spAutoFit/>
          </a:bodyPr>
          <a:lstStyle/>
          <a:p>
            <a:r>
              <a:rPr lang="en-US" sz="2000" dirty="0"/>
              <a:t>(</a:t>
            </a:r>
            <a:r>
              <a:rPr lang="en-US" altLang="zh-CN" sz="2000" dirty="0"/>
              <a:t>35</a:t>
            </a:r>
            <a:r>
              <a:rPr lang="en-US" sz="2000" dirty="0"/>
              <a:t>)</a:t>
            </a:r>
          </a:p>
        </p:txBody>
      </p:sp>
      <p:sp>
        <p:nvSpPr>
          <p:cNvPr id="28"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997573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738798" cy="584775"/>
          </a:xfrm>
          <a:prstGeom prst="rect">
            <a:avLst/>
          </a:prstGeom>
        </p:spPr>
        <p:txBody>
          <a:bodyPr wrap="none">
            <a:spAutoFit/>
          </a:bodyPr>
          <a:lstStyle/>
          <a:p>
            <a:r>
              <a:rPr lang="en-US" sz="3200" dirty="0">
                <a:solidFill>
                  <a:srgbClr val="C8102E"/>
                </a:solidFill>
                <a:latin typeface="+mj-lt"/>
                <a:ea typeface="+mj-ea"/>
                <a:cs typeface="+mj-cs"/>
              </a:rPr>
              <a:t>Induction Machine Model</a:t>
            </a:r>
          </a:p>
        </p:txBody>
      </p:sp>
      <p:sp>
        <p:nvSpPr>
          <p:cNvPr id="4" name="Slide Number Placeholder 3"/>
          <p:cNvSpPr>
            <a:spLocks noGrp="1"/>
          </p:cNvSpPr>
          <p:nvPr>
            <p:ph type="sldNum" sz="quarter" idx="12"/>
          </p:nvPr>
        </p:nvSpPr>
        <p:spPr/>
        <p:txBody>
          <a:bodyPr/>
          <a:lstStyle/>
          <a:p>
            <a:fld id="{5B7A2384-8C5D-49F6-8259-B9A64ECD4852}" type="slidenum">
              <a:rPr lang="en-US" sz="1100" smtClean="0"/>
              <a:t>31</a:t>
            </a:fld>
            <a:endParaRPr lang="en-US" sz="1100" dirty="0"/>
          </a:p>
        </p:txBody>
      </p:sp>
      <mc:AlternateContent xmlns:mc="http://schemas.openxmlformats.org/markup-compatibility/2006" xmlns:a14="http://schemas.microsoft.com/office/drawing/2010/main">
        <mc:Choice Requires="a14">
          <p:sp>
            <p:nvSpPr>
              <p:cNvPr id="32" name="Rectangle 31"/>
              <p:cNvSpPr/>
              <p:nvPr/>
            </p:nvSpPr>
            <p:spPr>
              <a:xfrm>
                <a:off x="3581982" y="2267248"/>
                <a:ext cx="2245166"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smtClean="0">
                                <a:latin typeface="Cambria Math" panose="02040503050406030204" pitchFamily="18" charset="0"/>
                              </a:rPr>
                              <m:t>𝑎</m:t>
                            </m:r>
                            <m:r>
                              <a:rPr lang="en-US" sz="2000" b="0" i="1" smtClean="0">
                                <a:latin typeface="Cambria Math" panose="02040503050406030204" pitchFamily="18" charset="0"/>
                              </a:rPr>
                              <m:t>𝑏𝑐</m:t>
                            </m:r>
                          </m:sub>
                        </m:sSub>
                      </m:e>
                    </m:d>
                  </m:oMath>
                </a14:m>
                <a:r>
                  <a:rPr lang="en-US" sz="2000" dirty="0"/>
                  <a:t> </a:t>
                </a:r>
                <a14:m>
                  <m:oMath xmlns:m="http://schemas.openxmlformats.org/officeDocument/2006/math">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𝐴</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smtClean="0">
                                <a:latin typeface="Cambria Math" panose="02040503050406030204" pitchFamily="18" charset="0"/>
                              </a:rPr>
                              <m:t>𝐼</m:t>
                            </m:r>
                          </m:e>
                          <m:sub>
                            <m:r>
                              <a:rPr lang="en-US" sz="2000" b="0" i="1" smtClean="0">
                                <a:latin typeface="Cambria Math" panose="02040503050406030204" pitchFamily="18" charset="0"/>
                              </a:rPr>
                              <m:t>012</m:t>
                            </m:r>
                          </m:sub>
                        </m:sSub>
                      </m:e>
                    </m:d>
                  </m:oMath>
                </a14:m>
                <a:endParaRPr lang="en-US" sz="2000" dirty="0"/>
              </a:p>
            </p:txBody>
          </p:sp>
        </mc:Choice>
        <mc:Fallback xmlns="">
          <p:sp>
            <p:nvSpPr>
              <p:cNvPr id="32" name="Rectangle 31"/>
              <p:cNvSpPr>
                <a:spLocks noRot="1" noChangeAspect="1" noMove="1" noResize="1" noEditPoints="1" noAdjustHandles="1" noChangeArrowheads="1" noChangeShapeType="1" noTextEdit="1"/>
              </p:cNvSpPr>
              <p:nvPr/>
            </p:nvSpPr>
            <p:spPr>
              <a:xfrm>
                <a:off x="3581982" y="2267248"/>
                <a:ext cx="2245166" cy="400110"/>
              </a:xfrm>
              <a:prstGeom prst="rect">
                <a:avLst/>
              </a:prstGeom>
              <a:blipFill>
                <a:blip r:embed="rId2"/>
                <a:stretch>
                  <a:fillRect b="-1515"/>
                </a:stretch>
              </a:blipFill>
            </p:spPr>
            <p:txBody>
              <a:bodyPr/>
              <a:lstStyle/>
              <a:p>
                <a:r>
                  <a:rPr lang="en-US">
                    <a:noFill/>
                  </a:rPr>
                  <a:t> </a:t>
                </a:r>
              </a:p>
            </p:txBody>
          </p:sp>
        </mc:Fallback>
      </mc:AlternateContent>
      <p:sp>
        <p:nvSpPr>
          <p:cNvPr id="33" name="TextBox 32"/>
          <p:cNvSpPr txBox="1"/>
          <p:nvPr/>
        </p:nvSpPr>
        <p:spPr>
          <a:xfrm>
            <a:off x="7711967" y="2094588"/>
            <a:ext cx="611065" cy="400110"/>
          </a:xfrm>
          <a:prstGeom prst="rect">
            <a:avLst/>
          </a:prstGeom>
          <a:noFill/>
        </p:spPr>
        <p:txBody>
          <a:bodyPr wrap="none" rtlCol="0">
            <a:spAutoFit/>
          </a:bodyPr>
          <a:lstStyle/>
          <a:p>
            <a:r>
              <a:rPr lang="en-US" sz="2000" dirty="0"/>
              <a:t>(</a:t>
            </a:r>
            <a:r>
              <a:rPr lang="en-US" altLang="zh-CN" sz="2000" dirty="0"/>
              <a:t>37</a:t>
            </a:r>
            <a:r>
              <a:rPr lang="en-US" sz="2000" dirty="0"/>
              <a:t>)</a:t>
            </a:r>
          </a:p>
        </p:txBody>
      </p:sp>
      <p:sp>
        <p:nvSpPr>
          <p:cNvPr id="2" name="Rectangle 1"/>
          <p:cNvSpPr/>
          <p:nvPr/>
        </p:nvSpPr>
        <p:spPr>
          <a:xfrm>
            <a:off x="155028" y="647700"/>
            <a:ext cx="8912772" cy="369332"/>
          </a:xfrm>
          <a:prstGeom prst="rect">
            <a:avLst/>
          </a:prstGeom>
        </p:spPr>
        <p:txBody>
          <a:bodyPr wrap="square">
            <a:spAutoFit/>
          </a:bodyPr>
          <a:lstStyle/>
          <a:p>
            <a:pPr algn="just"/>
            <a:r>
              <a:rPr lang="en-US" sz="1800" i="1" dirty="0">
                <a:solidFill>
                  <a:srgbClr val="000000"/>
                </a:solidFill>
              </a:rPr>
              <a:t>Step 4</a:t>
            </a:r>
            <a:r>
              <a:rPr lang="en-US" sz="1800" dirty="0">
                <a:solidFill>
                  <a:srgbClr val="000000"/>
                </a:solidFill>
              </a:rPr>
              <a:t>: Transform the sequence currents to phase currents: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28" name="Rectangle 27"/>
              <p:cNvSpPr/>
              <p:nvPr/>
            </p:nvSpPr>
            <p:spPr>
              <a:xfrm>
                <a:off x="3286625" y="1047810"/>
                <a:ext cx="2922788" cy="968086"/>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sub>
                            </m:sSub>
                          </m:e>
                        </m:eqArr>
                      </m:e>
                    </m:d>
                  </m:oMath>
                </a14:m>
                <a:r>
                  <a:rPr lang="en-US" sz="2000" dirty="0"/>
                  <a:t> </a:t>
                </a:r>
                <a14:m>
                  <m:oMath xmlns:m="http://schemas.openxmlformats.org/officeDocument/2006/math">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1</m:t>
                              </m:r>
                            </m:e>
                            <m:e>
                              <m:r>
                                <a:rPr lang="en-US" sz="2000" i="1">
                                  <a:latin typeface="Cambria Math" panose="02040503050406030204" pitchFamily="18" charset="0"/>
                                </a:rPr>
                                <m:t>1</m:t>
                              </m:r>
                            </m:e>
                          </m:mr>
                          <m:mr>
                            <m:e>
                              <m:r>
                                <a:rPr lang="en-US" sz="2000" i="1">
                                  <a:latin typeface="Cambria Math" panose="02040503050406030204" pitchFamily="18" charset="0"/>
                                </a:rPr>
                                <m:t>1</m:t>
                              </m:r>
                            </m:e>
                            <m:e>
                              <m:sSup>
                                <m:sSupPr>
                                  <m:ctrlPr>
                                    <a:rPr lang="en-US" sz="2000" i="1">
                                      <a:latin typeface="Cambria Math" panose="02040503050406030204" pitchFamily="18" charset="0"/>
                                    </a:rPr>
                                  </m:ctrlPr>
                                </m:sSupPr>
                                <m:e>
                                  <m:r>
                                    <a:rPr lang="en-US" sz="2000" i="1">
                                      <a:latin typeface="Cambria Math" panose="02040503050406030204" pitchFamily="18" charset="0"/>
                                    </a:rPr>
                                    <m:t>𝑎</m:t>
                                  </m:r>
                                </m:e>
                                <m:sup>
                                  <m:r>
                                    <a:rPr lang="en-US" sz="2000" i="1">
                                      <a:latin typeface="Cambria Math" panose="02040503050406030204" pitchFamily="18" charset="0"/>
                                    </a:rPr>
                                    <m:t>2</m:t>
                                  </m:r>
                                </m:sup>
                              </m:sSup>
                            </m:e>
                            <m:e>
                              <m:r>
                                <a:rPr lang="en-US" sz="2000" b="0" i="1" smtClean="0">
                                  <a:latin typeface="Cambria Math" panose="02040503050406030204" pitchFamily="18" charset="0"/>
                                </a:rPr>
                                <m:t>𝑎</m:t>
                              </m:r>
                            </m:e>
                          </m:mr>
                          <m:mr>
                            <m:e>
                              <m:r>
                                <a:rPr lang="en-US" sz="2000" i="1">
                                  <a:latin typeface="Cambria Math" panose="02040503050406030204" pitchFamily="18" charset="0"/>
                                </a:rPr>
                                <m:t>1</m:t>
                              </m:r>
                            </m:e>
                            <m:e>
                              <m:r>
                                <a:rPr lang="en-US" sz="2000" b="0" i="1" smtClean="0">
                                  <a:latin typeface="Cambria Math" panose="02040503050406030204" pitchFamily="18" charset="0"/>
                                </a:rPr>
                                <m:t>𝑎</m:t>
                              </m:r>
                            </m:e>
                            <m:e>
                              <m:sSup>
                                <m:sSupPr>
                                  <m:ctrlPr>
                                    <a:rPr lang="en-US" sz="2000" i="1">
                                      <a:latin typeface="Cambria Math" panose="02040503050406030204" pitchFamily="18" charset="0"/>
                                    </a:rPr>
                                  </m:ctrlPr>
                                </m:sSupPr>
                                <m:e>
                                  <m:r>
                                    <a:rPr lang="en-US" sz="2000" i="1">
                                      <a:latin typeface="Cambria Math" panose="02040503050406030204" pitchFamily="18" charset="0"/>
                                    </a:rPr>
                                    <m:t>𝑎</m:t>
                                  </m:r>
                                </m:e>
                                <m:sup>
                                  <m:r>
                                    <a:rPr lang="en-US" sz="2000" i="1">
                                      <a:latin typeface="Cambria Math" panose="02040503050406030204" pitchFamily="18" charset="0"/>
                                    </a:rPr>
                                    <m:t>2</m:t>
                                  </m:r>
                                </m:sup>
                              </m:sSup>
                            </m:e>
                          </m:mr>
                        </m:m>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eqArr>
                      </m:e>
                    </m:d>
                  </m:oMath>
                </a14:m>
                <a:endParaRPr lang="en-US" sz="2000" dirty="0"/>
              </a:p>
            </p:txBody>
          </p:sp>
        </mc:Choice>
        <mc:Fallback xmlns="">
          <p:sp>
            <p:nvSpPr>
              <p:cNvPr id="28" name="Rectangle 27"/>
              <p:cNvSpPr>
                <a:spLocks noRot="1" noChangeAspect="1" noMove="1" noResize="1" noEditPoints="1" noAdjustHandles="1" noChangeArrowheads="1" noChangeShapeType="1" noTextEdit="1"/>
              </p:cNvSpPr>
              <p:nvPr/>
            </p:nvSpPr>
            <p:spPr>
              <a:xfrm>
                <a:off x="3286625" y="1047810"/>
                <a:ext cx="2922788" cy="968086"/>
              </a:xfrm>
              <a:prstGeom prst="rect">
                <a:avLst/>
              </a:prstGeom>
              <a:blipFill>
                <a:blip r:embed="rId3"/>
                <a:stretch>
                  <a:fillRect/>
                </a:stretch>
              </a:blipFill>
            </p:spPr>
            <p:txBody>
              <a:bodyPr/>
              <a:lstStyle/>
              <a:p>
                <a:r>
                  <a:rPr lang="en-US">
                    <a:noFill/>
                  </a:rPr>
                  <a:t> </a:t>
                </a:r>
              </a:p>
            </p:txBody>
          </p:sp>
        </mc:Fallback>
      </mc:AlternateContent>
      <p:sp>
        <p:nvSpPr>
          <p:cNvPr id="29" name="TextBox 28"/>
          <p:cNvSpPr txBox="1"/>
          <p:nvPr/>
        </p:nvSpPr>
        <p:spPr>
          <a:xfrm>
            <a:off x="7711968" y="1078410"/>
            <a:ext cx="611065" cy="400110"/>
          </a:xfrm>
          <a:prstGeom prst="rect">
            <a:avLst/>
          </a:prstGeom>
          <a:noFill/>
        </p:spPr>
        <p:txBody>
          <a:bodyPr wrap="none" rtlCol="0">
            <a:spAutoFit/>
          </a:bodyPr>
          <a:lstStyle/>
          <a:p>
            <a:r>
              <a:rPr lang="en-US" sz="2000" dirty="0"/>
              <a:t>(</a:t>
            </a:r>
            <a:r>
              <a:rPr lang="en-US" altLang="zh-CN" sz="2000" dirty="0"/>
              <a:t>36</a:t>
            </a:r>
            <a:r>
              <a:rPr lang="en-US" sz="2000" dirty="0"/>
              <a:t>)</a:t>
            </a:r>
          </a:p>
        </p:txBody>
      </p:sp>
      <p:sp>
        <p:nvSpPr>
          <p:cNvPr id="5" name="Rectangle 4"/>
          <p:cNvSpPr/>
          <p:nvPr/>
        </p:nvSpPr>
        <p:spPr>
          <a:xfrm>
            <a:off x="125762" y="1928436"/>
            <a:ext cx="8942037" cy="369332"/>
          </a:xfrm>
          <a:prstGeom prst="rect">
            <a:avLst/>
          </a:prstGeom>
        </p:spPr>
        <p:txBody>
          <a:bodyPr wrap="square">
            <a:spAutoFit/>
          </a:bodyPr>
          <a:lstStyle/>
          <a:p>
            <a:r>
              <a:rPr lang="en-US" sz="1800" dirty="0">
                <a:solidFill>
                  <a:srgbClr val="000000"/>
                </a:solidFill>
              </a:rPr>
              <a:t>Equation (36) can be written as</a:t>
            </a:r>
            <a:endParaRPr lang="en-US" sz="1800" dirty="0">
              <a:solidFill>
                <a:srgbClr val="000000"/>
              </a:solidFill>
              <a:effectLst/>
            </a:endParaRPr>
          </a:p>
        </p:txBody>
      </p:sp>
      <p:sp>
        <p:nvSpPr>
          <p:cNvPr id="9" name="Rectangle 8"/>
          <p:cNvSpPr/>
          <p:nvPr/>
        </p:nvSpPr>
        <p:spPr>
          <a:xfrm>
            <a:off x="139078" y="2583290"/>
            <a:ext cx="8915399" cy="1200329"/>
          </a:xfrm>
          <a:prstGeom prst="rect">
            <a:avLst/>
          </a:prstGeom>
        </p:spPr>
        <p:txBody>
          <a:bodyPr wrap="square">
            <a:spAutoFit/>
          </a:bodyPr>
          <a:lstStyle/>
          <a:p>
            <a:pPr algn="just"/>
            <a:r>
              <a:rPr lang="en-US" sz="1800" dirty="0">
                <a:solidFill>
                  <a:srgbClr val="000000"/>
                </a:solidFill>
              </a:rPr>
              <a:t>The four steps outlined earlier can be performed without actually computing the sequence voltages and currents. The procedure basically reverses the steps.</a:t>
            </a:r>
          </a:p>
          <a:p>
            <a:pPr algn="just"/>
            <a:endParaRPr lang="en-US" sz="1800" dirty="0">
              <a:solidFill>
                <a:srgbClr val="000000"/>
              </a:solidFill>
            </a:endParaRPr>
          </a:p>
          <a:p>
            <a:pPr algn="just"/>
            <a:r>
              <a:rPr lang="en-US" sz="1800" dirty="0">
                <a:solidFill>
                  <a:srgbClr val="000000"/>
                </a:solidFill>
              </a:rPr>
              <a:t>Define</a:t>
            </a:r>
          </a:p>
        </p:txBody>
      </p:sp>
      <mc:AlternateContent xmlns:mc="http://schemas.openxmlformats.org/markup-compatibility/2006" xmlns:a14="http://schemas.microsoft.com/office/drawing/2010/main">
        <mc:Choice Requires="a14">
          <p:sp>
            <p:nvSpPr>
              <p:cNvPr id="10" name="Rectangle 9"/>
              <p:cNvSpPr/>
              <p:nvPr/>
            </p:nvSpPr>
            <p:spPr>
              <a:xfrm>
                <a:off x="3930809" y="3387431"/>
                <a:ext cx="1461362" cy="722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𝑌𝑀</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𝑍𝑀</m:t>
                              </m:r>
                            </m:e>
                            <m:sub>
                              <m:r>
                                <a:rPr lang="en-US" sz="2000" b="0" i="1" smtClean="0">
                                  <a:latin typeface="Cambria Math" panose="02040503050406030204" pitchFamily="18" charset="0"/>
                                </a:rPr>
                                <m:t>𝑖</m:t>
                              </m:r>
                            </m:sub>
                          </m:sSub>
                        </m:den>
                      </m:f>
                    </m:oMath>
                  </m:oMathPara>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3930809" y="3387431"/>
                <a:ext cx="1461362" cy="722505"/>
              </a:xfrm>
              <a:prstGeom prst="rect">
                <a:avLst/>
              </a:prstGeom>
              <a:blipFill>
                <a:blip r:embed="rId4"/>
                <a:stretch>
                  <a:fillRect/>
                </a:stretch>
              </a:blipFill>
            </p:spPr>
            <p:txBody>
              <a:bodyPr/>
              <a:lstStyle/>
              <a:p>
                <a:r>
                  <a:rPr lang="en-US">
                    <a:noFill/>
                  </a:rPr>
                  <a:t> </a:t>
                </a:r>
              </a:p>
            </p:txBody>
          </p:sp>
        </mc:Fallback>
      </mc:AlternateContent>
      <p:sp>
        <p:nvSpPr>
          <p:cNvPr id="30" name="TextBox 29"/>
          <p:cNvSpPr txBox="1"/>
          <p:nvPr/>
        </p:nvSpPr>
        <p:spPr>
          <a:xfrm>
            <a:off x="7711966" y="3299182"/>
            <a:ext cx="611065" cy="400110"/>
          </a:xfrm>
          <a:prstGeom prst="rect">
            <a:avLst/>
          </a:prstGeom>
          <a:noFill/>
        </p:spPr>
        <p:txBody>
          <a:bodyPr wrap="none" rtlCol="0">
            <a:spAutoFit/>
          </a:bodyPr>
          <a:lstStyle/>
          <a:p>
            <a:r>
              <a:rPr lang="en-US" sz="2000" dirty="0"/>
              <a:t>(</a:t>
            </a:r>
            <a:r>
              <a:rPr lang="en-US" altLang="zh-CN" sz="2000" dirty="0"/>
              <a:t>38</a:t>
            </a:r>
            <a:r>
              <a:rPr lang="en-US" sz="2000" dirty="0"/>
              <a:t>)</a:t>
            </a:r>
          </a:p>
        </p:txBody>
      </p:sp>
      <p:sp>
        <p:nvSpPr>
          <p:cNvPr id="11" name="Rectangle 10"/>
          <p:cNvSpPr/>
          <p:nvPr/>
        </p:nvSpPr>
        <p:spPr>
          <a:xfrm>
            <a:off x="157293" y="3906729"/>
            <a:ext cx="8942036" cy="369332"/>
          </a:xfrm>
          <a:prstGeom prst="rect">
            <a:avLst/>
          </a:prstGeom>
        </p:spPr>
        <p:txBody>
          <a:bodyPr wrap="square">
            <a:spAutoFit/>
          </a:bodyPr>
          <a:lstStyle/>
          <a:p>
            <a:r>
              <a:rPr lang="en-US" sz="1800" dirty="0">
                <a:solidFill>
                  <a:srgbClr val="000000"/>
                </a:solidFill>
              </a:rPr>
              <a:t>The sequence currents are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40" name="Rectangle 39"/>
              <p:cNvSpPr/>
              <p:nvPr/>
            </p:nvSpPr>
            <p:spPr>
              <a:xfrm>
                <a:off x="4148863" y="4077700"/>
                <a:ext cx="92871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rPr>
                            <m:t>𝐼</m:t>
                          </m:r>
                        </m:e>
                        <m:sub>
                          <m:r>
                            <a:rPr lang="en-US" sz="2000" i="1">
                              <a:latin typeface="Cambria Math" panose="02040503050406030204" pitchFamily="18" charset="0"/>
                            </a:rPr>
                            <m:t>0</m:t>
                          </m:r>
                        </m:sub>
                      </m:sSub>
                      <m:r>
                        <a:rPr lang="en-US" sz="2000" b="0" i="1" smtClean="0">
                          <a:latin typeface="Cambria Math" panose="02040503050406030204" pitchFamily="18" charset="0"/>
                        </a:rPr>
                        <m:t>=0</m:t>
                      </m:r>
                    </m:oMath>
                  </m:oMathPara>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4148863" y="4077700"/>
                <a:ext cx="928716" cy="400110"/>
              </a:xfrm>
              <a:prstGeom prst="rect">
                <a:avLst/>
              </a:prstGeom>
              <a:blipFill>
                <a:blip r:embed="rId5"/>
                <a:stretch>
                  <a:fillRect b="-1515"/>
                </a:stretch>
              </a:blipFill>
            </p:spPr>
            <p:txBody>
              <a:bodyPr/>
              <a:lstStyle/>
              <a:p>
                <a:r>
                  <a:rPr lang="en-US">
                    <a:noFill/>
                  </a:rPr>
                  <a:t> </a:t>
                </a:r>
              </a:p>
            </p:txBody>
          </p:sp>
        </mc:Fallback>
      </mc:AlternateContent>
      <p:sp>
        <p:nvSpPr>
          <p:cNvPr id="41" name="TextBox 40"/>
          <p:cNvSpPr txBox="1"/>
          <p:nvPr/>
        </p:nvSpPr>
        <p:spPr>
          <a:xfrm>
            <a:off x="7696200" y="3854648"/>
            <a:ext cx="611065" cy="400110"/>
          </a:xfrm>
          <a:prstGeom prst="rect">
            <a:avLst/>
          </a:prstGeom>
          <a:noFill/>
        </p:spPr>
        <p:txBody>
          <a:bodyPr wrap="none" rtlCol="0">
            <a:spAutoFit/>
          </a:bodyPr>
          <a:lstStyle/>
          <a:p>
            <a:r>
              <a:rPr lang="en-US" sz="2000" dirty="0"/>
              <a:t>(</a:t>
            </a:r>
            <a:r>
              <a:rPr lang="en-US" altLang="zh-CN" sz="2000" dirty="0"/>
              <a:t>39</a:t>
            </a:r>
            <a:r>
              <a:rPr lang="en-US" sz="2000" dirty="0"/>
              <a:t>)</a:t>
            </a:r>
          </a:p>
        </p:txBody>
      </p:sp>
      <mc:AlternateContent xmlns:mc="http://schemas.openxmlformats.org/markup-compatibility/2006" xmlns:a14="http://schemas.microsoft.com/office/drawing/2010/main">
        <mc:Choice Requires="a14">
          <p:sp>
            <p:nvSpPr>
              <p:cNvPr id="42" name="Rectangle 41"/>
              <p:cNvSpPr/>
              <p:nvPr/>
            </p:nvSpPr>
            <p:spPr>
              <a:xfrm>
                <a:off x="2907207" y="4394567"/>
                <a:ext cx="386958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𝑌𝑀</m:t>
                          </m:r>
                        </m:e>
                        <m:sub>
                          <m:r>
                            <a:rPr lang="en-US" sz="2000" b="0" i="1" smtClean="0">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𝑉𝑎</m:t>
                          </m:r>
                          <m:r>
                            <a:rPr lang="en-US" sz="2000" b="0" i="1" smtClean="0">
                              <a:latin typeface="Cambria Math" panose="02040503050406030204" pitchFamily="18" charset="0"/>
                            </a:rPr>
                            <m:t>𝑛</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𝑌𝑀</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𝑡</m:t>
                              </m:r>
                            </m:e>
                            <m:sup>
                              <m:r>
                                <a:rPr lang="en-US" sz="2000" i="1">
                                  <a:latin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𝑉𝑎</m:t>
                          </m:r>
                          <m:r>
                            <a:rPr lang="en-US" sz="2000" b="0" i="1" smtClean="0">
                              <a:latin typeface="Cambria Math" panose="02040503050406030204" pitchFamily="18" charset="0"/>
                            </a:rPr>
                            <m:t>𝑏</m:t>
                          </m:r>
                        </m:e>
                        <m:sub>
                          <m:r>
                            <a:rPr lang="en-US" sz="2000" i="1">
                              <a:latin typeface="Cambria Math" panose="02040503050406030204" pitchFamily="18" charset="0"/>
                            </a:rPr>
                            <m:t>1</m:t>
                          </m:r>
                        </m:sub>
                      </m:sSub>
                    </m:oMath>
                  </m:oMathPara>
                </a14:m>
                <a:endParaRPr lang="en-US" sz="2000" dirty="0"/>
              </a:p>
            </p:txBody>
          </p:sp>
        </mc:Choice>
        <mc:Fallback xmlns="">
          <p:sp>
            <p:nvSpPr>
              <p:cNvPr id="42" name="Rectangle 41"/>
              <p:cNvSpPr>
                <a:spLocks noRot="1" noChangeAspect="1" noMove="1" noResize="1" noEditPoints="1" noAdjustHandles="1" noChangeArrowheads="1" noChangeShapeType="1" noTextEdit="1"/>
              </p:cNvSpPr>
              <p:nvPr/>
            </p:nvSpPr>
            <p:spPr>
              <a:xfrm>
                <a:off x="2907207" y="4394567"/>
                <a:ext cx="3869585" cy="400110"/>
              </a:xfrm>
              <a:prstGeom prst="rect">
                <a:avLst/>
              </a:prstGeom>
              <a:blipFill>
                <a:blip r:embed="rId6"/>
                <a:stretch>
                  <a:fillRect/>
                </a:stretch>
              </a:blipFill>
            </p:spPr>
            <p:txBody>
              <a:bodyPr/>
              <a:lstStyle/>
              <a:p>
                <a:r>
                  <a:rPr lang="en-US">
                    <a:noFill/>
                  </a:rPr>
                  <a:t> </a:t>
                </a:r>
              </a:p>
            </p:txBody>
          </p:sp>
        </mc:Fallback>
      </mc:AlternateContent>
      <p:sp>
        <p:nvSpPr>
          <p:cNvPr id="43" name="TextBox 42"/>
          <p:cNvSpPr txBox="1"/>
          <p:nvPr/>
        </p:nvSpPr>
        <p:spPr>
          <a:xfrm>
            <a:off x="7717221" y="4224888"/>
            <a:ext cx="611065" cy="400110"/>
          </a:xfrm>
          <a:prstGeom prst="rect">
            <a:avLst/>
          </a:prstGeom>
          <a:noFill/>
        </p:spPr>
        <p:txBody>
          <a:bodyPr wrap="none" rtlCol="0">
            <a:spAutoFit/>
          </a:bodyPr>
          <a:lstStyle/>
          <a:p>
            <a:r>
              <a:rPr lang="en-US" sz="2000" dirty="0"/>
              <a:t>(</a:t>
            </a:r>
            <a:r>
              <a:rPr lang="en-US" altLang="zh-CN" sz="2000" dirty="0"/>
              <a:t>40</a:t>
            </a:r>
            <a:r>
              <a:rPr lang="en-US" sz="2000" dirty="0"/>
              <a:t>)</a:t>
            </a:r>
          </a:p>
        </p:txBody>
      </p:sp>
      <p:sp>
        <p:nvSpPr>
          <p:cNvPr id="45" name="TextBox 44"/>
          <p:cNvSpPr txBox="1"/>
          <p:nvPr/>
        </p:nvSpPr>
        <p:spPr>
          <a:xfrm>
            <a:off x="7699410" y="4678779"/>
            <a:ext cx="611065" cy="400110"/>
          </a:xfrm>
          <a:prstGeom prst="rect">
            <a:avLst/>
          </a:prstGeom>
          <a:noFill/>
        </p:spPr>
        <p:txBody>
          <a:bodyPr wrap="none" rtlCol="0">
            <a:spAutoFit/>
          </a:bodyPr>
          <a:lstStyle/>
          <a:p>
            <a:r>
              <a:rPr lang="en-US" sz="2000" dirty="0"/>
              <a:t>(</a:t>
            </a:r>
            <a:r>
              <a:rPr lang="en-US" altLang="zh-CN" sz="2000" dirty="0"/>
              <a:t>41</a:t>
            </a:r>
            <a:r>
              <a:rPr lang="en-US" sz="2000" dirty="0"/>
              <a:t>)</a:t>
            </a:r>
          </a:p>
        </p:txBody>
      </p:sp>
      <mc:AlternateContent xmlns:mc="http://schemas.openxmlformats.org/markup-compatibility/2006" xmlns:a14="http://schemas.microsoft.com/office/drawing/2010/main">
        <mc:Choice Requires="a14">
          <p:sp>
            <p:nvSpPr>
              <p:cNvPr id="46" name="Rectangle 45"/>
              <p:cNvSpPr/>
              <p:nvPr/>
            </p:nvSpPr>
            <p:spPr>
              <a:xfrm>
                <a:off x="2889396" y="4864108"/>
                <a:ext cx="389940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𝑌𝑀</m:t>
                          </m:r>
                        </m:e>
                        <m:sub>
                          <m:r>
                            <a:rPr lang="en-US" sz="2000" b="0" i="1" smtClean="0">
                              <a:latin typeface="Cambria Math" panose="020405030504060302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𝑉𝑎</m:t>
                          </m:r>
                          <m:r>
                            <a:rPr lang="en-US" sz="2000" b="0" i="1" smtClean="0">
                              <a:latin typeface="Cambria Math" panose="02040503050406030204" pitchFamily="18" charset="0"/>
                            </a:rPr>
                            <m:t>𝑛</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𝑌𝑀</m:t>
                          </m:r>
                        </m:e>
                        <m:sub>
                          <m:r>
                            <a:rPr lang="en-US" sz="2000" b="0" i="1" smtClean="0">
                              <a:latin typeface="Cambria Math" panose="020405030504060302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𝑡</m:t>
                              </m:r>
                            </m:e>
                            <m:sup>
                              <m:r>
                                <a:rPr lang="en-US" sz="2000" i="1">
                                  <a:latin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𝑉𝑎</m:t>
                          </m:r>
                          <m:r>
                            <a:rPr lang="en-US" sz="2000" b="0" i="1" smtClean="0">
                              <a:latin typeface="Cambria Math" panose="02040503050406030204" pitchFamily="18" charset="0"/>
                            </a:rPr>
                            <m:t>𝑏</m:t>
                          </m:r>
                        </m:e>
                        <m:sub>
                          <m:r>
                            <a:rPr lang="en-US" sz="2000" b="0" i="1" smtClean="0">
                              <a:latin typeface="Cambria Math" panose="02040503050406030204" pitchFamily="18" charset="0"/>
                            </a:rPr>
                            <m:t>2</m:t>
                          </m:r>
                        </m:sub>
                      </m:sSub>
                    </m:oMath>
                  </m:oMathPara>
                </a14:m>
                <a:endParaRPr lang="en-US" sz="2000" dirty="0"/>
              </a:p>
            </p:txBody>
          </p:sp>
        </mc:Choice>
        <mc:Fallback xmlns="">
          <p:sp>
            <p:nvSpPr>
              <p:cNvPr id="46" name="Rectangle 45"/>
              <p:cNvSpPr>
                <a:spLocks noRot="1" noChangeAspect="1" noMove="1" noResize="1" noEditPoints="1" noAdjustHandles="1" noChangeArrowheads="1" noChangeShapeType="1" noTextEdit="1"/>
              </p:cNvSpPr>
              <p:nvPr/>
            </p:nvSpPr>
            <p:spPr>
              <a:xfrm>
                <a:off x="2889396" y="4864108"/>
                <a:ext cx="3899401" cy="400110"/>
              </a:xfrm>
              <a:prstGeom prst="rect">
                <a:avLst/>
              </a:prstGeom>
              <a:blipFill>
                <a:blip r:embed="rId7"/>
                <a:stretch>
                  <a:fillRect b="-1515"/>
                </a:stretch>
              </a:blipFill>
            </p:spPr>
            <p:txBody>
              <a:bodyPr/>
              <a:lstStyle/>
              <a:p>
                <a:r>
                  <a:rPr lang="en-US">
                    <a:noFill/>
                  </a:rPr>
                  <a:t> </a:t>
                </a:r>
              </a:p>
            </p:txBody>
          </p:sp>
        </mc:Fallback>
      </mc:AlternateContent>
      <p:sp>
        <p:nvSpPr>
          <p:cNvPr id="12" name="Rectangle 11"/>
          <p:cNvSpPr/>
          <p:nvPr/>
        </p:nvSpPr>
        <p:spPr>
          <a:xfrm>
            <a:off x="139077" y="5333649"/>
            <a:ext cx="8960251" cy="369332"/>
          </a:xfrm>
          <a:prstGeom prst="rect">
            <a:avLst/>
          </a:prstGeom>
        </p:spPr>
        <p:txBody>
          <a:bodyPr wrap="square">
            <a:spAutoFit/>
          </a:bodyPr>
          <a:lstStyle/>
          <a:p>
            <a:r>
              <a:rPr lang="en-US" sz="1800" dirty="0">
                <a:solidFill>
                  <a:srgbClr val="000000"/>
                </a:solidFill>
              </a:rPr>
              <a:t>Since </a:t>
            </a:r>
            <a:r>
              <a:rPr lang="en-US" sz="1800" i="1" dirty="0">
                <a:solidFill>
                  <a:srgbClr val="000000"/>
                </a:solidFill>
              </a:rPr>
              <a:t>I</a:t>
            </a:r>
            <a:r>
              <a:rPr lang="en-US" sz="1800" baseline="-25000" dirty="0">
                <a:solidFill>
                  <a:srgbClr val="000000"/>
                </a:solidFill>
              </a:rPr>
              <a:t>0</a:t>
            </a:r>
            <a:r>
              <a:rPr lang="en-US" sz="1800" dirty="0">
                <a:solidFill>
                  <a:srgbClr val="000000"/>
                </a:solidFill>
              </a:rPr>
              <a:t> and </a:t>
            </a:r>
            <a:r>
              <a:rPr lang="en-US" sz="1800" i="1" dirty="0">
                <a:solidFill>
                  <a:srgbClr val="000000"/>
                </a:solidFill>
              </a:rPr>
              <a:t>Vab</a:t>
            </a:r>
            <a:r>
              <a:rPr lang="en-US" sz="1800" baseline="-25000" dirty="0">
                <a:solidFill>
                  <a:srgbClr val="000000"/>
                </a:solidFill>
              </a:rPr>
              <a:t>0</a:t>
            </a:r>
            <a:r>
              <a:rPr lang="en-US" sz="1800" dirty="0">
                <a:solidFill>
                  <a:srgbClr val="000000"/>
                </a:solidFill>
              </a:rPr>
              <a:t> are both zero, the following relationship is true: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2"/>
              <p:cNvSpPr/>
              <p:nvPr/>
            </p:nvSpPr>
            <p:spPr>
              <a:xfrm>
                <a:off x="3810000" y="5679572"/>
                <a:ext cx="133838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𝑉𝑎𝑏</m:t>
                          </m:r>
                        </m:e>
                        <m:sub>
                          <m:r>
                            <a:rPr lang="en-US" sz="2000" b="0" i="1" smtClean="0">
                              <a:latin typeface="Cambria Math" panose="02040503050406030204" pitchFamily="18" charset="0"/>
                            </a:rPr>
                            <m:t>0</m:t>
                          </m:r>
                        </m:sub>
                      </m:sSub>
                    </m:oMath>
                  </m:oMathPara>
                </a14:m>
                <a:endParaRPr lang="en-US" sz="2000" dirty="0"/>
              </a:p>
            </p:txBody>
          </p:sp>
        </mc:Choice>
        <mc:Fallback xmlns="">
          <p:sp>
            <p:nvSpPr>
              <p:cNvPr id="13" name="Rectangle 12"/>
              <p:cNvSpPr>
                <a:spLocks noRot="1" noChangeAspect="1" noMove="1" noResize="1" noEditPoints="1" noAdjustHandles="1" noChangeArrowheads="1" noChangeShapeType="1" noTextEdit="1"/>
              </p:cNvSpPr>
              <p:nvPr/>
            </p:nvSpPr>
            <p:spPr>
              <a:xfrm>
                <a:off x="3810000" y="5679572"/>
                <a:ext cx="1338380" cy="400110"/>
              </a:xfrm>
              <a:prstGeom prst="rect">
                <a:avLst/>
              </a:prstGeom>
              <a:blipFill>
                <a:blip r:embed="rId8"/>
                <a:stretch>
                  <a:fillRect b="-3077"/>
                </a:stretch>
              </a:blipFill>
            </p:spPr>
            <p:txBody>
              <a:bodyPr/>
              <a:lstStyle/>
              <a:p>
                <a:r>
                  <a:rPr lang="en-US">
                    <a:noFill/>
                  </a:rPr>
                  <a:t> </a:t>
                </a:r>
              </a:p>
            </p:txBody>
          </p:sp>
        </mc:Fallback>
      </mc:AlternateContent>
      <p:sp>
        <p:nvSpPr>
          <p:cNvPr id="47" name="TextBox 46"/>
          <p:cNvSpPr txBox="1"/>
          <p:nvPr/>
        </p:nvSpPr>
        <p:spPr>
          <a:xfrm>
            <a:off x="7705314" y="5619690"/>
            <a:ext cx="611065" cy="400110"/>
          </a:xfrm>
          <a:prstGeom prst="rect">
            <a:avLst/>
          </a:prstGeom>
          <a:noFill/>
        </p:spPr>
        <p:txBody>
          <a:bodyPr wrap="none" rtlCol="0">
            <a:spAutoFit/>
          </a:bodyPr>
          <a:lstStyle/>
          <a:p>
            <a:r>
              <a:rPr lang="en-US" sz="2000" dirty="0"/>
              <a:t>(</a:t>
            </a:r>
            <a:r>
              <a:rPr lang="en-US" altLang="zh-CN" sz="2000" dirty="0"/>
              <a:t>42</a:t>
            </a:r>
            <a:r>
              <a:rPr lang="en-US" sz="2000" dirty="0"/>
              <a:t>)</a:t>
            </a:r>
          </a:p>
        </p:txBody>
      </p:sp>
      <p:sp>
        <p:nvSpPr>
          <p:cNvPr id="23"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328442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738798" cy="584775"/>
          </a:xfrm>
          <a:prstGeom prst="rect">
            <a:avLst/>
          </a:prstGeom>
        </p:spPr>
        <p:txBody>
          <a:bodyPr wrap="none">
            <a:spAutoFit/>
          </a:bodyPr>
          <a:lstStyle/>
          <a:p>
            <a:r>
              <a:rPr lang="en-US" sz="3200" dirty="0">
                <a:solidFill>
                  <a:srgbClr val="C8102E"/>
                </a:solidFill>
                <a:latin typeface="+mj-lt"/>
                <a:ea typeface="+mj-ea"/>
                <a:cs typeface="+mj-cs"/>
              </a:rPr>
              <a:t>Induction Machine Model</a:t>
            </a:r>
          </a:p>
        </p:txBody>
      </p:sp>
      <p:sp>
        <p:nvSpPr>
          <p:cNvPr id="4" name="Slide Number Placeholder 3"/>
          <p:cNvSpPr>
            <a:spLocks noGrp="1"/>
          </p:cNvSpPr>
          <p:nvPr>
            <p:ph type="sldNum" sz="quarter" idx="12"/>
          </p:nvPr>
        </p:nvSpPr>
        <p:spPr/>
        <p:txBody>
          <a:bodyPr/>
          <a:lstStyle/>
          <a:p>
            <a:fld id="{5B7A2384-8C5D-49F6-8259-B9A64ECD4852}" type="slidenum">
              <a:rPr lang="en-US" sz="1100" smtClean="0"/>
              <a:t>32</a:t>
            </a:fld>
            <a:endParaRPr lang="en-US" sz="1100" dirty="0"/>
          </a:p>
        </p:txBody>
      </p:sp>
      <mc:AlternateContent xmlns:mc="http://schemas.openxmlformats.org/markup-compatibility/2006" xmlns:a14="http://schemas.microsoft.com/office/drawing/2010/main">
        <mc:Choice Requires="a14">
          <p:sp>
            <p:nvSpPr>
              <p:cNvPr id="40" name="Rectangle 39"/>
              <p:cNvSpPr/>
              <p:nvPr/>
            </p:nvSpPr>
            <p:spPr>
              <a:xfrm>
                <a:off x="4090928" y="647700"/>
                <a:ext cx="92871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rPr>
                            <m:t>𝐼</m:t>
                          </m:r>
                        </m:e>
                        <m:sub>
                          <m:r>
                            <a:rPr lang="en-US" sz="2000" i="1">
                              <a:latin typeface="Cambria Math" panose="02040503050406030204" pitchFamily="18" charset="0"/>
                            </a:rPr>
                            <m:t>0</m:t>
                          </m:r>
                        </m:sub>
                      </m:sSub>
                      <m:r>
                        <a:rPr lang="en-US" sz="2000" b="0" i="1" smtClean="0">
                          <a:latin typeface="Cambria Math" panose="02040503050406030204" pitchFamily="18" charset="0"/>
                        </a:rPr>
                        <m:t>=0</m:t>
                      </m:r>
                    </m:oMath>
                  </m:oMathPara>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4090928" y="647700"/>
                <a:ext cx="928716" cy="400110"/>
              </a:xfrm>
              <a:prstGeom prst="rect">
                <a:avLst/>
              </a:prstGeom>
              <a:blipFill>
                <a:blip r:embed="rId2"/>
                <a:stretch>
                  <a:fillRect b="-1515"/>
                </a:stretch>
              </a:blipFill>
            </p:spPr>
            <p:txBody>
              <a:bodyPr/>
              <a:lstStyle/>
              <a:p>
                <a:r>
                  <a:rPr lang="en-US">
                    <a:noFill/>
                  </a:rPr>
                  <a:t> </a:t>
                </a:r>
              </a:p>
            </p:txBody>
          </p:sp>
        </mc:Fallback>
      </mc:AlternateContent>
      <p:sp>
        <p:nvSpPr>
          <p:cNvPr id="41" name="TextBox 40"/>
          <p:cNvSpPr txBox="1"/>
          <p:nvPr/>
        </p:nvSpPr>
        <p:spPr>
          <a:xfrm>
            <a:off x="7539857" y="457200"/>
            <a:ext cx="569387" cy="369332"/>
          </a:xfrm>
          <a:prstGeom prst="rect">
            <a:avLst/>
          </a:prstGeom>
          <a:noFill/>
        </p:spPr>
        <p:txBody>
          <a:bodyPr wrap="none" rtlCol="0">
            <a:spAutoFit/>
          </a:bodyPr>
          <a:lstStyle/>
          <a:p>
            <a:r>
              <a:rPr lang="en-US" sz="1800" dirty="0"/>
              <a:t>(</a:t>
            </a:r>
            <a:r>
              <a:rPr lang="en-US" altLang="zh-CN" sz="1800" dirty="0"/>
              <a:t>39</a:t>
            </a:r>
            <a:r>
              <a:rPr lang="en-US" sz="1800" dirty="0"/>
              <a:t>)</a:t>
            </a:r>
          </a:p>
        </p:txBody>
      </p:sp>
      <mc:AlternateContent xmlns:mc="http://schemas.openxmlformats.org/markup-compatibility/2006" xmlns:a14="http://schemas.microsoft.com/office/drawing/2010/main">
        <mc:Choice Requires="a14">
          <p:sp>
            <p:nvSpPr>
              <p:cNvPr id="42" name="Rectangle 41"/>
              <p:cNvSpPr/>
              <p:nvPr/>
            </p:nvSpPr>
            <p:spPr>
              <a:xfrm>
                <a:off x="2849272" y="964567"/>
                <a:ext cx="386958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𝑌𝑀</m:t>
                          </m:r>
                        </m:e>
                        <m:sub>
                          <m:r>
                            <a:rPr lang="en-US" sz="2000" b="0" i="1" smtClean="0">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𝑉𝑎</m:t>
                          </m:r>
                          <m:r>
                            <a:rPr lang="en-US" sz="2000" b="0" i="1" smtClean="0">
                              <a:latin typeface="Cambria Math" panose="02040503050406030204" pitchFamily="18" charset="0"/>
                            </a:rPr>
                            <m:t>𝑛</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𝑌𝑀</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𝑡</m:t>
                              </m:r>
                            </m:e>
                            <m:sup>
                              <m:r>
                                <a:rPr lang="en-US" sz="2000" i="1">
                                  <a:latin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𝑉𝑎</m:t>
                          </m:r>
                          <m:r>
                            <a:rPr lang="en-US" sz="2000" b="0" i="1" smtClean="0">
                              <a:latin typeface="Cambria Math" panose="02040503050406030204" pitchFamily="18" charset="0"/>
                            </a:rPr>
                            <m:t>𝑏</m:t>
                          </m:r>
                        </m:e>
                        <m:sub>
                          <m:r>
                            <a:rPr lang="en-US" sz="2000" i="1">
                              <a:latin typeface="Cambria Math" panose="02040503050406030204" pitchFamily="18" charset="0"/>
                            </a:rPr>
                            <m:t>1</m:t>
                          </m:r>
                        </m:sub>
                      </m:sSub>
                    </m:oMath>
                  </m:oMathPara>
                </a14:m>
                <a:endParaRPr lang="en-US" sz="2000" dirty="0"/>
              </a:p>
            </p:txBody>
          </p:sp>
        </mc:Choice>
        <mc:Fallback xmlns="">
          <p:sp>
            <p:nvSpPr>
              <p:cNvPr id="42" name="Rectangle 41"/>
              <p:cNvSpPr>
                <a:spLocks noRot="1" noChangeAspect="1" noMove="1" noResize="1" noEditPoints="1" noAdjustHandles="1" noChangeArrowheads="1" noChangeShapeType="1" noTextEdit="1"/>
              </p:cNvSpPr>
              <p:nvPr/>
            </p:nvSpPr>
            <p:spPr>
              <a:xfrm>
                <a:off x="2849272" y="964567"/>
                <a:ext cx="3869585" cy="400110"/>
              </a:xfrm>
              <a:prstGeom prst="rect">
                <a:avLst/>
              </a:prstGeom>
              <a:blipFill>
                <a:blip r:embed="rId3"/>
                <a:stretch>
                  <a:fillRect b="-1515"/>
                </a:stretch>
              </a:blipFill>
            </p:spPr>
            <p:txBody>
              <a:bodyPr/>
              <a:lstStyle/>
              <a:p>
                <a:r>
                  <a:rPr lang="en-US">
                    <a:noFill/>
                  </a:rPr>
                  <a:t> </a:t>
                </a:r>
              </a:p>
            </p:txBody>
          </p:sp>
        </mc:Fallback>
      </mc:AlternateContent>
      <p:sp>
        <p:nvSpPr>
          <p:cNvPr id="43" name="TextBox 42"/>
          <p:cNvSpPr txBox="1"/>
          <p:nvPr/>
        </p:nvSpPr>
        <p:spPr>
          <a:xfrm>
            <a:off x="7542335" y="836976"/>
            <a:ext cx="569387" cy="369332"/>
          </a:xfrm>
          <a:prstGeom prst="rect">
            <a:avLst/>
          </a:prstGeom>
          <a:noFill/>
        </p:spPr>
        <p:txBody>
          <a:bodyPr wrap="none" rtlCol="0">
            <a:spAutoFit/>
          </a:bodyPr>
          <a:lstStyle/>
          <a:p>
            <a:r>
              <a:rPr lang="en-US" sz="1800" dirty="0"/>
              <a:t>(</a:t>
            </a:r>
            <a:r>
              <a:rPr lang="en-US" altLang="zh-CN" sz="1800" dirty="0"/>
              <a:t>40</a:t>
            </a:r>
            <a:r>
              <a:rPr lang="en-US" sz="1800" dirty="0"/>
              <a:t>)</a:t>
            </a:r>
          </a:p>
        </p:txBody>
      </p:sp>
      <mc:AlternateContent xmlns:mc="http://schemas.openxmlformats.org/markup-compatibility/2006" xmlns:a14="http://schemas.microsoft.com/office/drawing/2010/main">
        <mc:Choice Requires="a14">
          <p:sp>
            <p:nvSpPr>
              <p:cNvPr id="13" name="Rectangle 12"/>
              <p:cNvSpPr/>
              <p:nvPr/>
            </p:nvSpPr>
            <p:spPr>
              <a:xfrm>
                <a:off x="3999426" y="1333899"/>
                <a:ext cx="133838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𝑉𝑎𝑏</m:t>
                          </m:r>
                        </m:e>
                        <m:sub>
                          <m:r>
                            <a:rPr lang="en-US" sz="2000" b="0" i="1" smtClean="0">
                              <a:latin typeface="Cambria Math" panose="02040503050406030204" pitchFamily="18" charset="0"/>
                            </a:rPr>
                            <m:t>0</m:t>
                          </m:r>
                        </m:sub>
                      </m:sSub>
                    </m:oMath>
                  </m:oMathPara>
                </a14:m>
                <a:endParaRPr lang="en-US" sz="2000" dirty="0"/>
              </a:p>
            </p:txBody>
          </p:sp>
        </mc:Choice>
        <mc:Fallback xmlns="">
          <p:sp>
            <p:nvSpPr>
              <p:cNvPr id="13" name="Rectangle 12"/>
              <p:cNvSpPr>
                <a:spLocks noRot="1" noChangeAspect="1" noMove="1" noResize="1" noEditPoints="1" noAdjustHandles="1" noChangeArrowheads="1" noChangeShapeType="1" noTextEdit="1"/>
              </p:cNvSpPr>
              <p:nvPr/>
            </p:nvSpPr>
            <p:spPr>
              <a:xfrm>
                <a:off x="3999426" y="1333899"/>
                <a:ext cx="1338380" cy="400110"/>
              </a:xfrm>
              <a:prstGeom prst="rect">
                <a:avLst/>
              </a:prstGeom>
              <a:blipFill>
                <a:blip r:embed="rId4"/>
                <a:stretch>
                  <a:fillRect b="-3077"/>
                </a:stretch>
              </a:blipFill>
            </p:spPr>
            <p:txBody>
              <a:bodyPr/>
              <a:lstStyle/>
              <a:p>
                <a:r>
                  <a:rPr lang="en-US">
                    <a:noFill/>
                  </a:rPr>
                  <a:t> </a:t>
                </a:r>
              </a:p>
            </p:txBody>
          </p:sp>
        </mc:Fallback>
      </mc:AlternateContent>
      <p:sp>
        <p:nvSpPr>
          <p:cNvPr id="47" name="TextBox 46"/>
          <p:cNvSpPr txBox="1"/>
          <p:nvPr/>
        </p:nvSpPr>
        <p:spPr>
          <a:xfrm>
            <a:off x="7542334" y="1203327"/>
            <a:ext cx="569387" cy="369332"/>
          </a:xfrm>
          <a:prstGeom prst="rect">
            <a:avLst/>
          </a:prstGeom>
          <a:noFill/>
        </p:spPr>
        <p:txBody>
          <a:bodyPr wrap="none" rtlCol="0">
            <a:spAutoFit/>
          </a:bodyPr>
          <a:lstStyle/>
          <a:p>
            <a:r>
              <a:rPr lang="en-US" sz="1800" dirty="0"/>
              <a:t>(</a:t>
            </a:r>
            <a:r>
              <a:rPr lang="en-US" altLang="zh-CN" sz="1800" dirty="0"/>
              <a:t>42</a:t>
            </a:r>
            <a:r>
              <a:rPr lang="en-US" sz="1800" dirty="0"/>
              <a:t>)</a:t>
            </a:r>
          </a:p>
        </p:txBody>
      </p:sp>
      <p:sp>
        <p:nvSpPr>
          <p:cNvPr id="6" name="Rectangle 5"/>
          <p:cNvSpPr/>
          <p:nvPr/>
        </p:nvSpPr>
        <p:spPr>
          <a:xfrm>
            <a:off x="24344" y="1695348"/>
            <a:ext cx="9119655" cy="369332"/>
          </a:xfrm>
          <a:prstGeom prst="rect">
            <a:avLst/>
          </a:prstGeom>
        </p:spPr>
        <p:txBody>
          <a:bodyPr wrap="square">
            <a:spAutoFit/>
          </a:bodyPr>
          <a:lstStyle/>
          <a:p>
            <a:r>
              <a:rPr lang="en-US" sz="1800" dirty="0">
                <a:solidFill>
                  <a:srgbClr val="000000"/>
                </a:solidFill>
              </a:rPr>
              <a:t>Equations (39), (40), and (42) can be put into matrix form:</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24" name="Rectangle 23"/>
              <p:cNvSpPr/>
              <p:nvPr/>
            </p:nvSpPr>
            <p:spPr>
              <a:xfrm>
                <a:off x="2743200" y="2004266"/>
                <a:ext cx="4364208" cy="1070549"/>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sub>
                            </m:sSub>
                          </m:e>
                        </m:eqArr>
                      </m:e>
                    </m:d>
                  </m:oMath>
                </a14:m>
                <a:r>
                  <a:rPr lang="en-US" sz="2000" dirty="0"/>
                  <a:t> </a:t>
                </a:r>
                <a14:m>
                  <m:oMath xmlns:m="http://schemas.openxmlformats.org/officeDocument/2006/math">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1</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sSub>
                                <m:sSubPr>
                                  <m:ctrlPr>
                                    <a:rPr lang="en-US" sz="2000" i="1">
                                      <a:latin typeface="Cambria Math" panose="02040503050406030204" pitchFamily="18" charset="0"/>
                                    </a:rPr>
                                  </m:ctrlPr>
                                </m:sSubPr>
                                <m:e>
                                  <m:sSup>
                                    <m:sSupPr>
                                      <m:ctrlPr>
                                        <a:rPr lang="en-US" sz="2000" i="1">
                                          <a:latin typeface="Cambria Math" panose="02040503050406030204" pitchFamily="18" charset="0"/>
                                        </a:rPr>
                                      </m:ctrlPr>
                                    </m:sSupPr>
                                    <m:e>
                                      <m:r>
                                        <a:rPr lang="en-US" sz="2000" i="1">
                                          <a:latin typeface="Cambria Math" panose="02040503050406030204" pitchFamily="18" charset="0"/>
                                        </a:rPr>
                                        <m:t>𝑡</m:t>
                                      </m:r>
                                    </m:e>
                                    <m:sup>
                                      <m:r>
                                        <a:rPr lang="en-US" sz="2000" i="1">
                                          <a:latin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𝑌𝑀</m:t>
                                  </m:r>
                                </m:e>
                                <m:sub>
                                  <m:r>
                                    <a:rPr lang="en-US" sz="2000" i="1">
                                      <a:latin typeface="Cambria Math" panose="02040503050406030204" pitchFamily="18" charset="0"/>
                                    </a:rPr>
                                    <m:t>1</m:t>
                                  </m:r>
                                </m:sub>
                              </m:sSub>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r>
                                <a:rPr lang="en-US" sz="2000" b="0" i="1" smtClean="0">
                                  <a:latin typeface="Cambria Math" panose="02040503050406030204" pitchFamily="18" charset="0"/>
                                </a:rPr>
                                <m:t>𝑡</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𝑌𝑀</m:t>
                                  </m:r>
                                </m:e>
                                <m:sub>
                                  <m:r>
                                    <a:rPr lang="en-US" sz="2000" i="1">
                                      <a:latin typeface="Cambria Math" panose="02040503050406030204" pitchFamily="18" charset="0"/>
                                    </a:rPr>
                                    <m:t>1</m:t>
                                  </m:r>
                                </m:sub>
                              </m:sSub>
                            </m:e>
                          </m:mr>
                        </m:m>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𝑉𝑎𝑏</m:t>
                                </m:r>
                              </m:e>
                              <m:sub>
                                <m:r>
                                  <a:rPr lang="en-US" sz="2000" b="0" i="1" smtClean="0">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𝑉𝑎𝑏</m:t>
                                </m:r>
                              </m:e>
                              <m:sub>
                                <m:r>
                                  <a:rPr lang="en-US" sz="2000" b="0" i="1" smtClean="0">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𝑉𝑎𝑏</m:t>
                                </m:r>
                              </m:e>
                              <m:sub>
                                <m:r>
                                  <a:rPr lang="en-US" sz="2000" b="0" i="1" smtClean="0">
                                    <a:latin typeface="Cambria Math" panose="02040503050406030204" pitchFamily="18" charset="0"/>
                                  </a:rPr>
                                  <m:t>2</m:t>
                                </m:r>
                              </m:sub>
                            </m:sSub>
                          </m:e>
                        </m:eqArr>
                      </m:e>
                    </m:d>
                  </m:oMath>
                </a14:m>
                <a:endParaRPr lang="en-US" sz="2000" dirty="0"/>
              </a:p>
            </p:txBody>
          </p:sp>
        </mc:Choice>
        <mc:Fallback xmlns="">
          <p:sp>
            <p:nvSpPr>
              <p:cNvPr id="24" name="Rectangle 23"/>
              <p:cNvSpPr>
                <a:spLocks noRot="1" noChangeAspect="1" noMove="1" noResize="1" noEditPoints="1" noAdjustHandles="1" noChangeArrowheads="1" noChangeShapeType="1" noTextEdit="1"/>
              </p:cNvSpPr>
              <p:nvPr/>
            </p:nvSpPr>
            <p:spPr>
              <a:xfrm>
                <a:off x="2743200" y="2004266"/>
                <a:ext cx="4364208" cy="1070549"/>
              </a:xfrm>
              <a:prstGeom prst="rect">
                <a:avLst/>
              </a:prstGeom>
              <a:blipFill>
                <a:blip r:embed="rId5"/>
                <a:stretch>
                  <a:fillRect/>
                </a:stretch>
              </a:blipFill>
            </p:spPr>
            <p:txBody>
              <a:bodyPr/>
              <a:lstStyle/>
              <a:p>
                <a:r>
                  <a:rPr lang="en-US">
                    <a:noFill/>
                  </a:rPr>
                  <a:t> </a:t>
                </a:r>
              </a:p>
            </p:txBody>
          </p:sp>
        </mc:Fallback>
      </mc:AlternateContent>
      <p:sp>
        <p:nvSpPr>
          <p:cNvPr id="25" name="TextBox 24"/>
          <p:cNvSpPr txBox="1"/>
          <p:nvPr/>
        </p:nvSpPr>
        <p:spPr>
          <a:xfrm>
            <a:off x="7542334" y="2250975"/>
            <a:ext cx="569387" cy="369332"/>
          </a:xfrm>
          <a:prstGeom prst="rect">
            <a:avLst/>
          </a:prstGeom>
          <a:noFill/>
        </p:spPr>
        <p:txBody>
          <a:bodyPr wrap="none" rtlCol="0">
            <a:spAutoFit/>
          </a:bodyPr>
          <a:lstStyle/>
          <a:p>
            <a:r>
              <a:rPr lang="en-US" sz="1800" dirty="0"/>
              <a:t>(</a:t>
            </a:r>
            <a:r>
              <a:rPr lang="en-US" altLang="zh-CN" sz="1800" dirty="0"/>
              <a:t>43</a:t>
            </a:r>
            <a:r>
              <a:rPr lang="en-US" sz="1800" dirty="0"/>
              <a:t>)</a:t>
            </a:r>
          </a:p>
        </p:txBody>
      </p:sp>
      <p:sp>
        <p:nvSpPr>
          <p:cNvPr id="7" name="Rectangle 6"/>
          <p:cNvSpPr/>
          <p:nvPr/>
        </p:nvSpPr>
        <p:spPr>
          <a:xfrm>
            <a:off x="36661" y="2975305"/>
            <a:ext cx="9031137" cy="369332"/>
          </a:xfrm>
          <a:prstGeom prst="rect">
            <a:avLst/>
          </a:prstGeom>
        </p:spPr>
        <p:txBody>
          <a:bodyPr wrap="square">
            <a:spAutoFit/>
          </a:bodyPr>
          <a:lstStyle/>
          <a:p>
            <a:r>
              <a:rPr lang="en-US" sz="1800" dirty="0">
                <a:solidFill>
                  <a:srgbClr val="000000"/>
                </a:solidFill>
              </a:rPr>
              <a:t>Equation (43) can be written in shortened form as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27" name="Rectangle 26"/>
              <p:cNvSpPr/>
              <p:nvPr/>
            </p:nvSpPr>
            <p:spPr>
              <a:xfrm>
                <a:off x="3205106" y="3350525"/>
                <a:ext cx="3122586"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0</m:t>
                            </m:r>
                            <m:r>
                              <a:rPr lang="en-US" sz="2000" b="0" i="1" smtClean="0">
                                <a:latin typeface="Cambria Math" panose="02040503050406030204" pitchFamily="18" charset="0"/>
                              </a:rPr>
                              <m:t>12</m:t>
                            </m:r>
                          </m:sub>
                        </m:sSub>
                      </m:e>
                    </m:d>
                  </m:oMath>
                </a14:m>
                <a:r>
                  <a:rPr lang="en-US" sz="2000" dirty="0"/>
                  <a:t> </a:t>
                </a:r>
                <a14:m>
                  <m:oMath xmlns:m="http://schemas.openxmlformats.org/officeDocument/2006/math">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𝑌𝑀</m:t>
                            </m:r>
                          </m:e>
                          <m:sub>
                            <m:r>
                              <a:rPr lang="en-US" sz="2000" b="0" i="1" smtClean="0">
                                <a:latin typeface="Cambria Math" panose="02040503050406030204" pitchFamily="18" charset="0"/>
                              </a:rPr>
                              <m:t>012</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𝐿𝐿</m:t>
                            </m:r>
                          </m:e>
                          <m:sub>
                            <m:r>
                              <a:rPr lang="en-US" sz="2000" i="1">
                                <a:latin typeface="Cambria Math" panose="02040503050406030204" pitchFamily="18" charset="0"/>
                              </a:rPr>
                              <m:t>0</m:t>
                            </m:r>
                            <m:r>
                              <a:rPr lang="en-US" sz="2000" b="0" i="1" smtClean="0">
                                <a:latin typeface="Cambria Math" panose="02040503050406030204" pitchFamily="18" charset="0"/>
                              </a:rPr>
                              <m:t>12</m:t>
                            </m:r>
                          </m:sub>
                        </m:sSub>
                      </m:e>
                    </m:d>
                  </m:oMath>
                </a14:m>
                <a:endParaRPr lang="en-US" sz="2000" dirty="0"/>
              </a:p>
            </p:txBody>
          </p:sp>
        </mc:Choice>
        <mc:Fallback xmlns="">
          <p:sp>
            <p:nvSpPr>
              <p:cNvPr id="27" name="Rectangle 26"/>
              <p:cNvSpPr>
                <a:spLocks noRot="1" noChangeAspect="1" noMove="1" noResize="1" noEditPoints="1" noAdjustHandles="1" noChangeArrowheads="1" noChangeShapeType="1" noTextEdit="1"/>
              </p:cNvSpPr>
              <p:nvPr/>
            </p:nvSpPr>
            <p:spPr>
              <a:xfrm>
                <a:off x="3205106" y="3350525"/>
                <a:ext cx="3122586" cy="400110"/>
              </a:xfrm>
              <a:prstGeom prst="rect">
                <a:avLst/>
              </a:prstGeom>
              <a:blipFill>
                <a:blip r:embed="rId6"/>
                <a:stretch>
                  <a:fillRect b="-3077"/>
                </a:stretch>
              </a:blipFill>
            </p:spPr>
            <p:txBody>
              <a:bodyPr/>
              <a:lstStyle/>
              <a:p>
                <a:r>
                  <a:rPr lang="en-US">
                    <a:noFill/>
                  </a:rPr>
                  <a:t> </a:t>
                </a:r>
              </a:p>
            </p:txBody>
          </p:sp>
        </mc:Fallback>
      </mc:AlternateContent>
      <p:sp>
        <p:nvSpPr>
          <p:cNvPr id="31" name="TextBox 30"/>
          <p:cNvSpPr txBox="1"/>
          <p:nvPr/>
        </p:nvSpPr>
        <p:spPr>
          <a:xfrm>
            <a:off x="7542334" y="3430715"/>
            <a:ext cx="569387" cy="369332"/>
          </a:xfrm>
          <a:prstGeom prst="rect">
            <a:avLst/>
          </a:prstGeom>
          <a:noFill/>
        </p:spPr>
        <p:txBody>
          <a:bodyPr wrap="none" rtlCol="0">
            <a:spAutoFit/>
          </a:bodyPr>
          <a:lstStyle/>
          <a:p>
            <a:r>
              <a:rPr lang="en-US" sz="1800" dirty="0"/>
              <a:t>(</a:t>
            </a:r>
            <a:r>
              <a:rPr lang="en-US" altLang="zh-CN" sz="1800" dirty="0"/>
              <a:t>44</a:t>
            </a:r>
            <a:r>
              <a:rPr lang="en-US" sz="1800" dirty="0"/>
              <a:t>)</a:t>
            </a:r>
          </a:p>
        </p:txBody>
      </p:sp>
      <p:sp>
        <p:nvSpPr>
          <p:cNvPr id="8" name="Rectangle 7"/>
          <p:cNvSpPr/>
          <p:nvPr/>
        </p:nvSpPr>
        <p:spPr>
          <a:xfrm>
            <a:off x="75676" y="3745401"/>
            <a:ext cx="9031137" cy="369332"/>
          </a:xfrm>
          <a:prstGeom prst="rect">
            <a:avLst/>
          </a:prstGeom>
        </p:spPr>
        <p:txBody>
          <a:bodyPr wrap="square">
            <a:spAutoFit/>
          </a:bodyPr>
          <a:lstStyle/>
          <a:p>
            <a:r>
              <a:rPr lang="en-US" sz="1800" dirty="0">
                <a:solidFill>
                  <a:srgbClr val="000000"/>
                </a:solidFill>
              </a:rPr>
              <a:t>From symmetrical component theory,</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34" name="Rectangle 33"/>
              <p:cNvSpPr/>
              <p:nvPr/>
            </p:nvSpPr>
            <p:spPr>
              <a:xfrm>
                <a:off x="3165832" y="4101027"/>
                <a:ext cx="3201133"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𝑉𝐿𝐿</m:t>
                            </m:r>
                          </m:e>
                          <m:sub>
                            <m:r>
                              <a:rPr lang="en-US" sz="2000" i="1">
                                <a:latin typeface="Cambria Math" panose="02040503050406030204" pitchFamily="18" charset="0"/>
                              </a:rPr>
                              <m:t>0</m:t>
                            </m:r>
                            <m:r>
                              <a:rPr lang="en-US" sz="2000" b="0" i="1" smtClean="0">
                                <a:latin typeface="Cambria Math" panose="02040503050406030204" pitchFamily="18" charset="0"/>
                              </a:rPr>
                              <m:t>12</m:t>
                            </m:r>
                          </m:sub>
                        </m:sSub>
                      </m:e>
                    </m:d>
                  </m:oMath>
                </a14:m>
                <a:r>
                  <a:rPr lang="en-US" sz="2000" dirty="0"/>
                  <a:t> </a:t>
                </a:r>
                <a14:m>
                  <m:oMath xmlns:m="http://schemas.openxmlformats.org/officeDocument/2006/math">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𝐴</m:t>
                            </m:r>
                          </m:e>
                        </m:d>
                      </m:e>
                      <m:sup>
                        <m:r>
                          <a:rPr lang="en-US" sz="2000" b="0" i="1" smtClean="0">
                            <a:latin typeface="Cambria Math" panose="02040503050406030204" pitchFamily="18" charset="0"/>
                          </a:rPr>
                          <m:t>−1</m:t>
                        </m:r>
                      </m:sup>
                    </m:sSup>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𝐿𝐿</m:t>
                            </m:r>
                          </m:e>
                          <m:sub>
                            <m:r>
                              <a:rPr lang="en-US" sz="2000" b="0" i="1" smtClean="0">
                                <a:latin typeface="Cambria Math" panose="02040503050406030204" pitchFamily="18" charset="0"/>
                              </a:rPr>
                              <m:t>𝑎𝑏𝑐</m:t>
                            </m:r>
                          </m:sub>
                        </m:sSub>
                      </m:e>
                    </m:d>
                  </m:oMath>
                </a14:m>
                <a:endParaRPr lang="en-US" sz="2000" dirty="0"/>
              </a:p>
            </p:txBody>
          </p:sp>
        </mc:Choice>
        <mc:Fallback xmlns="">
          <p:sp>
            <p:nvSpPr>
              <p:cNvPr id="34" name="Rectangle 33"/>
              <p:cNvSpPr>
                <a:spLocks noRot="1" noChangeAspect="1" noMove="1" noResize="1" noEditPoints="1" noAdjustHandles="1" noChangeArrowheads="1" noChangeShapeType="1" noTextEdit="1"/>
              </p:cNvSpPr>
              <p:nvPr/>
            </p:nvSpPr>
            <p:spPr>
              <a:xfrm>
                <a:off x="3165832" y="4101027"/>
                <a:ext cx="3201133" cy="400110"/>
              </a:xfrm>
              <a:prstGeom prst="rect">
                <a:avLst/>
              </a:prstGeom>
              <a:blipFill>
                <a:blip r:embed="rId7"/>
                <a:stretch>
                  <a:fillRect b="-3077"/>
                </a:stretch>
              </a:blipFill>
            </p:spPr>
            <p:txBody>
              <a:bodyPr/>
              <a:lstStyle/>
              <a:p>
                <a:r>
                  <a:rPr lang="en-US">
                    <a:noFill/>
                  </a:rPr>
                  <a:t> </a:t>
                </a:r>
              </a:p>
            </p:txBody>
          </p:sp>
        </mc:Fallback>
      </mc:AlternateContent>
      <p:sp>
        <p:nvSpPr>
          <p:cNvPr id="35" name="TextBox 34"/>
          <p:cNvSpPr txBox="1"/>
          <p:nvPr/>
        </p:nvSpPr>
        <p:spPr>
          <a:xfrm>
            <a:off x="7539857" y="4074020"/>
            <a:ext cx="569387" cy="369332"/>
          </a:xfrm>
          <a:prstGeom prst="rect">
            <a:avLst/>
          </a:prstGeom>
          <a:noFill/>
        </p:spPr>
        <p:txBody>
          <a:bodyPr wrap="none" rtlCol="0">
            <a:spAutoFit/>
          </a:bodyPr>
          <a:lstStyle/>
          <a:p>
            <a:r>
              <a:rPr lang="en-US" sz="1800" dirty="0"/>
              <a:t>(</a:t>
            </a:r>
            <a:r>
              <a:rPr lang="en-US" altLang="zh-CN" sz="1800" dirty="0"/>
              <a:t>45</a:t>
            </a:r>
            <a:r>
              <a:rPr lang="en-US" sz="1800" dirty="0"/>
              <a:t>)</a:t>
            </a:r>
          </a:p>
        </p:txBody>
      </p:sp>
      <mc:AlternateContent xmlns:mc="http://schemas.openxmlformats.org/markup-compatibility/2006" xmlns:a14="http://schemas.microsoft.com/office/drawing/2010/main">
        <mc:Choice Requires="a14">
          <p:sp>
            <p:nvSpPr>
              <p:cNvPr id="36" name="Rectangle 35"/>
              <p:cNvSpPr/>
              <p:nvPr/>
            </p:nvSpPr>
            <p:spPr>
              <a:xfrm>
                <a:off x="3643815" y="4577944"/>
                <a:ext cx="2245166"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smtClean="0">
                                <a:latin typeface="Cambria Math" panose="02040503050406030204" pitchFamily="18" charset="0"/>
                              </a:rPr>
                              <m:t>𝑎</m:t>
                            </m:r>
                            <m:r>
                              <a:rPr lang="en-US" sz="2000" b="0" i="1" smtClean="0">
                                <a:latin typeface="Cambria Math" panose="02040503050406030204" pitchFamily="18" charset="0"/>
                              </a:rPr>
                              <m:t>𝑏𝑐</m:t>
                            </m:r>
                          </m:sub>
                        </m:sSub>
                      </m:e>
                    </m:d>
                  </m:oMath>
                </a14:m>
                <a:r>
                  <a:rPr lang="en-US" sz="2000" dirty="0"/>
                  <a:t> </a:t>
                </a:r>
                <a14:m>
                  <m:oMath xmlns:m="http://schemas.openxmlformats.org/officeDocument/2006/math">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𝐴</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012</m:t>
                            </m:r>
                          </m:sub>
                        </m:sSub>
                      </m:e>
                    </m:d>
                  </m:oMath>
                </a14:m>
                <a:endParaRPr lang="en-US" sz="2000" dirty="0"/>
              </a:p>
            </p:txBody>
          </p:sp>
        </mc:Choice>
        <mc:Fallback xmlns="">
          <p:sp>
            <p:nvSpPr>
              <p:cNvPr id="36" name="Rectangle 35"/>
              <p:cNvSpPr>
                <a:spLocks noRot="1" noChangeAspect="1" noMove="1" noResize="1" noEditPoints="1" noAdjustHandles="1" noChangeArrowheads="1" noChangeShapeType="1" noTextEdit="1"/>
              </p:cNvSpPr>
              <p:nvPr/>
            </p:nvSpPr>
            <p:spPr>
              <a:xfrm>
                <a:off x="3643815" y="4577944"/>
                <a:ext cx="2245166" cy="400110"/>
              </a:xfrm>
              <a:prstGeom prst="rect">
                <a:avLst/>
              </a:prstGeom>
              <a:blipFill>
                <a:blip r:embed="rId8"/>
                <a:stretch>
                  <a:fillRect b="-1515"/>
                </a:stretch>
              </a:blipFill>
            </p:spPr>
            <p:txBody>
              <a:bodyPr/>
              <a:lstStyle/>
              <a:p>
                <a:r>
                  <a:rPr lang="en-US">
                    <a:noFill/>
                  </a:rPr>
                  <a:t> </a:t>
                </a:r>
              </a:p>
            </p:txBody>
          </p:sp>
        </mc:Fallback>
      </mc:AlternateContent>
      <p:sp>
        <p:nvSpPr>
          <p:cNvPr id="37" name="TextBox 36"/>
          <p:cNvSpPr txBox="1"/>
          <p:nvPr/>
        </p:nvSpPr>
        <p:spPr>
          <a:xfrm>
            <a:off x="7539856" y="4554309"/>
            <a:ext cx="569387" cy="369332"/>
          </a:xfrm>
          <a:prstGeom prst="rect">
            <a:avLst/>
          </a:prstGeom>
          <a:noFill/>
        </p:spPr>
        <p:txBody>
          <a:bodyPr wrap="none" rtlCol="0">
            <a:spAutoFit/>
          </a:bodyPr>
          <a:lstStyle/>
          <a:p>
            <a:r>
              <a:rPr lang="en-US" sz="1800" dirty="0"/>
              <a:t>(</a:t>
            </a:r>
            <a:r>
              <a:rPr lang="en-US" altLang="zh-CN" sz="1800" dirty="0"/>
              <a:t>46</a:t>
            </a:r>
            <a:r>
              <a:rPr lang="en-US" sz="1800" dirty="0"/>
              <a:t>)</a:t>
            </a:r>
          </a:p>
        </p:txBody>
      </p:sp>
      <p:sp>
        <p:nvSpPr>
          <p:cNvPr id="14" name="Rectangle 13"/>
          <p:cNvSpPr/>
          <p:nvPr/>
        </p:nvSpPr>
        <p:spPr>
          <a:xfrm>
            <a:off x="37575" y="5058194"/>
            <a:ext cx="9107337" cy="646331"/>
          </a:xfrm>
          <a:prstGeom prst="rect">
            <a:avLst/>
          </a:prstGeom>
        </p:spPr>
        <p:txBody>
          <a:bodyPr wrap="square">
            <a:spAutoFit/>
          </a:bodyPr>
          <a:lstStyle/>
          <a:p>
            <a:r>
              <a:rPr lang="en-US" sz="1800" dirty="0">
                <a:solidFill>
                  <a:srgbClr val="000000"/>
                </a:solidFill>
              </a:rPr>
              <a:t>Substitute Equation (45) into Equation (44) and substitute the resultant equation into Equation (46) to get</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38" name="Rectangle 37"/>
              <p:cNvSpPr/>
              <p:nvPr/>
            </p:nvSpPr>
            <p:spPr>
              <a:xfrm>
                <a:off x="2659365" y="5555398"/>
                <a:ext cx="4387163"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smtClean="0">
                                <a:latin typeface="Cambria Math" panose="02040503050406030204" pitchFamily="18" charset="0"/>
                              </a:rPr>
                              <m:t>𝑎</m:t>
                            </m:r>
                            <m:r>
                              <a:rPr lang="en-US" sz="2000" b="0" i="1" smtClean="0">
                                <a:latin typeface="Cambria Math" panose="02040503050406030204" pitchFamily="18" charset="0"/>
                              </a:rPr>
                              <m:t>𝑏𝑐</m:t>
                            </m:r>
                          </m:sub>
                        </m:sSub>
                      </m:e>
                    </m:d>
                  </m:oMath>
                </a14:m>
                <a:r>
                  <a:rPr lang="en-US" sz="2000" dirty="0"/>
                  <a:t> </a:t>
                </a:r>
                <a14:m>
                  <m:oMath xmlns:m="http://schemas.openxmlformats.org/officeDocument/2006/math">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𝐴</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𝑌𝑀</m:t>
                            </m:r>
                          </m:e>
                          <m:sub>
                            <m:r>
                              <a:rPr lang="en-US" sz="2000" i="1">
                                <a:latin typeface="Cambria Math" panose="02040503050406030204" pitchFamily="18" charset="0"/>
                              </a:rPr>
                              <m:t>012</m:t>
                            </m:r>
                          </m:sub>
                        </m:sSub>
                      </m:e>
                    </m:d>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𝐴</m:t>
                            </m:r>
                          </m:e>
                        </m:d>
                      </m:e>
                      <m:sup>
                        <m:r>
                          <a:rPr lang="en-US" sz="2000" i="1">
                            <a:latin typeface="Cambria Math" panose="02040503050406030204" pitchFamily="18" charset="0"/>
                          </a:rPr>
                          <m:t>−1</m:t>
                        </m:r>
                      </m:sup>
                    </m:sSup>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𝑉𝐿𝐿</m:t>
                            </m:r>
                          </m:e>
                          <m:sub>
                            <m:r>
                              <a:rPr lang="en-US" sz="2000" i="1">
                                <a:latin typeface="Cambria Math" panose="02040503050406030204" pitchFamily="18" charset="0"/>
                              </a:rPr>
                              <m:t>𝑎𝑏𝑐</m:t>
                            </m:r>
                          </m:sub>
                        </m:sSub>
                      </m:e>
                    </m:d>
                  </m:oMath>
                </a14:m>
                <a:endParaRPr lang="en-US" sz="2000" dirty="0"/>
              </a:p>
            </p:txBody>
          </p:sp>
        </mc:Choice>
        <mc:Fallback xmlns="">
          <p:sp>
            <p:nvSpPr>
              <p:cNvPr id="38" name="Rectangle 37"/>
              <p:cNvSpPr>
                <a:spLocks noRot="1" noChangeAspect="1" noMove="1" noResize="1" noEditPoints="1" noAdjustHandles="1" noChangeArrowheads="1" noChangeShapeType="1" noTextEdit="1"/>
              </p:cNvSpPr>
              <p:nvPr/>
            </p:nvSpPr>
            <p:spPr>
              <a:xfrm>
                <a:off x="2659365" y="5555398"/>
                <a:ext cx="4387163" cy="400110"/>
              </a:xfrm>
              <a:prstGeom prst="rect">
                <a:avLst/>
              </a:prstGeom>
              <a:blipFill>
                <a:blip r:embed="rId9"/>
                <a:stretch>
                  <a:fillRect b="-3030"/>
                </a:stretch>
              </a:blipFill>
            </p:spPr>
            <p:txBody>
              <a:bodyPr/>
              <a:lstStyle/>
              <a:p>
                <a:r>
                  <a:rPr lang="en-US">
                    <a:noFill/>
                  </a:rPr>
                  <a:t> </a:t>
                </a:r>
              </a:p>
            </p:txBody>
          </p:sp>
        </mc:Fallback>
      </mc:AlternateContent>
      <p:sp>
        <p:nvSpPr>
          <p:cNvPr id="39" name="TextBox 38"/>
          <p:cNvSpPr txBox="1"/>
          <p:nvPr/>
        </p:nvSpPr>
        <p:spPr>
          <a:xfrm>
            <a:off x="7539857" y="5691387"/>
            <a:ext cx="569387" cy="369332"/>
          </a:xfrm>
          <a:prstGeom prst="rect">
            <a:avLst/>
          </a:prstGeom>
          <a:noFill/>
        </p:spPr>
        <p:txBody>
          <a:bodyPr wrap="none" rtlCol="0">
            <a:spAutoFit/>
          </a:bodyPr>
          <a:lstStyle/>
          <a:p>
            <a:r>
              <a:rPr lang="en-US" sz="1800" dirty="0"/>
              <a:t>(</a:t>
            </a:r>
            <a:r>
              <a:rPr lang="en-US" altLang="zh-CN" sz="1800" dirty="0"/>
              <a:t>47</a:t>
            </a:r>
            <a:r>
              <a:rPr lang="en-US" sz="1800" dirty="0"/>
              <a:t>)</a:t>
            </a:r>
          </a:p>
        </p:txBody>
      </p:sp>
      <p:sp>
        <p:nvSpPr>
          <p:cNvPr id="26"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459236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738798" cy="584775"/>
          </a:xfrm>
          <a:prstGeom prst="rect">
            <a:avLst/>
          </a:prstGeom>
        </p:spPr>
        <p:txBody>
          <a:bodyPr wrap="none">
            <a:spAutoFit/>
          </a:bodyPr>
          <a:lstStyle/>
          <a:p>
            <a:r>
              <a:rPr lang="en-US" sz="3200" dirty="0">
                <a:solidFill>
                  <a:srgbClr val="C8102E"/>
                </a:solidFill>
                <a:latin typeface="+mj-lt"/>
                <a:ea typeface="+mj-ea"/>
                <a:cs typeface="+mj-cs"/>
              </a:rPr>
              <a:t>Induction Machine Model</a:t>
            </a:r>
          </a:p>
        </p:txBody>
      </p:sp>
      <p:sp>
        <p:nvSpPr>
          <p:cNvPr id="4" name="Slide Number Placeholder 3"/>
          <p:cNvSpPr>
            <a:spLocks noGrp="1"/>
          </p:cNvSpPr>
          <p:nvPr>
            <p:ph type="sldNum" sz="quarter" idx="12"/>
          </p:nvPr>
        </p:nvSpPr>
        <p:spPr/>
        <p:txBody>
          <a:bodyPr/>
          <a:lstStyle/>
          <a:p>
            <a:fld id="{5B7A2384-8C5D-49F6-8259-B9A64ECD4852}" type="slidenum">
              <a:rPr lang="en-US" sz="1100" smtClean="0"/>
              <a:t>33</a:t>
            </a:fld>
            <a:endParaRPr lang="en-US" sz="1100" dirty="0"/>
          </a:p>
        </p:txBody>
      </p:sp>
      <mc:AlternateContent xmlns:mc="http://schemas.openxmlformats.org/markup-compatibility/2006" xmlns:a14="http://schemas.microsoft.com/office/drawing/2010/main">
        <mc:Choice Requires="a14">
          <p:sp>
            <p:nvSpPr>
              <p:cNvPr id="38" name="Rectangle 37"/>
              <p:cNvSpPr/>
              <p:nvPr/>
            </p:nvSpPr>
            <p:spPr>
              <a:xfrm>
                <a:off x="2971800" y="720950"/>
                <a:ext cx="3579378"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𝑌𝑀</m:t>
                            </m:r>
                          </m:e>
                          <m:sub>
                            <m:r>
                              <a:rPr lang="en-US" sz="2000" b="0" i="1" smtClean="0">
                                <a:latin typeface="Cambria Math" panose="02040503050406030204" pitchFamily="18" charset="0"/>
                              </a:rPr>
                              <m:t>𝑎𝑏𝑐</m:t>
                            </m:r>
                          </m:sub>
                        </m:sSub>
                      </m:e>
                    </m:d>
                  </m:oMath>
                </a14:m>
                <a:r>
                  <a:rPr lang="en-US" sz="2000" dirty="0"/>
                  <a:t> </a:t>
                </a:r>
                <a14:m>
                  <m:oMath xmlns:m="http://schemas.openxmlformats.org/officeDocument/2006/math">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𝐴</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𝑌𝑀</m:t>
                            </m:r>
                          </m:e>
                          <m:sub>
                            <m:r>
                              <a:rPr lang="en-US" sz="2000" i="1">
                                <a:latin typeface="Cambria Math" panose="02040503050406030204" pitchFamily="18" charset="0"/>
                              </a:rPr>
                              <m:t>012</m:t>
                            </m:r>
                          </m:sub>
                        </m:sSub>
                      </m:e>
                    </m:d>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𝐴</m:t>
                            </m:r>
                          </m:e>
                        </m:d>
                      </m:e>
                      <m:sup>
                        <m:r>
                          <a:rPr lang="en-US" sz="2000" i="1">
                            <a:latin typeface="Cambria Math" panose="02040503050406030204" pitchFamily="18" charset="0"/>
                          </a:rPr>
                          <m:t>−1</m:t>
                        </m:r>
                      </m:sup>
                    </m:sSup>
                  </m:oMath>
                </a14:m>
                <a:endParaRPr lang="en-US" sz="2000" dirty="0"/>
              </a:p>
            </p:txBody>
          </p:sp>
        </mc:Choice>
        <mc:Fallback xmlns="">
          <p:sp>
            <p:nvSpPr>
              <p:cNvPr id="38" name="Rectangle 37"/>
              <p:cNvSpPr>
                <a:spLocks noRot="1" noChangeAspect="1" noMove="1" noResize="1" noEditPoints="1" noAdjustHandles="1" noChangeArrowheads="1" noChangeShapeType="1" noTextEdit="1"/>
              </p:cNvSpPr>
              <p:nvPr/>
            </p:nvSpPr>
            <p:spPr>
              <a:xfrm>
                <a:off x="2971800" y="720950"/>
                <a:ext cx="3579378" cy="400110"/>
              </a:xfrm>
              <a:prstGeom prst="rect">
                <a:avLst/>
              </a:prstGeom>
              <a:blipFill>
                <a:blip r:embed="rId2"/>
                <a:stretch>
                  <a:fillRect b="-3030"/>
                </a:stretch>
              </a:blipFill>
            </p:spPr>
            <p:txBody>
              <a:bodyPr/>
              <a:lstStyle/>
              <a:p>
                <a:r>
                  <a:rPr lang="en-US">
                    <a:noFill/>
                  </a:rPr>
                  <a:t> </a:t>
                </a:r>
              </a:p>
            </p:txBody>
          </p:sp>
        </mc:Fallback>
      </mc:AlternateContent>
      <p:sp>
        <p:nvSpPr>
          <p:cNvPr id="39" name="TextBox 38"/>
          <p:cNvSpPr txBox="1"/>
          <p:nvPr/>
        </p:nvSpPr>
        <p:spPr>
          <a:xfrm>
            <a:off x="8127031" y="720950"/>
            <a:ext cx="611065" cy="400110"/>
          </a:xfrm>
          <a:prstGeom prst="rect">
            <a:avLst/>
          </a:prstGeom>
          <a:noFill/>
        </p:spPr>
        <p:txBody>
          <a:bodyPr wrap="none" rtlCol="0">
            <a:spAutoFit/>
          </a:bodyPr>
          <a:lstStyle/>
          <a:p>
            <a:r>
              <a:rPr lang="en-US" sz="2000" dirty="0"/>
              <a:t>(</a:t>
            </a:r>
            <a:r>
              <a:rPr lang="en-US" altLang="zh-CN" sz="2000" dirty="0"/>
              <a:t>48</a:t>
            </a:r>
            <a:r>
              <a:rPr lang="en-US" sz="2000" dirty="0"/>
              <a:t>)</a:t>
            </a:r>
          </a:p>
        </p:txBody>
      </p:sp>
      <p:sp>
        <p:nvSpPr>
          <p:cNvPr id="2" name="Rectangle 1"/>
          <p:cNvSpPr/>
          <p:nvPr/>
        </p:nvSpPr>
        <p:spPr>
          <a:xfrm>
            <a:off x="154596" y="613541"/>
            <a:ext cx="8989404" cy="369332"/>
          </a:xfrm>
          <a:prstGeom prst="rect">
            <a:avLst/>
          </a:prstGeom>
        </p:spPr>
        <p:txBody>
          <a:bodyPr wrap="square">
            <a:spAutoFit/>
          </a:bodyPr>
          <a:lstStyle/>
          <a:p>
            <a:r>
              <a:rPr lang="en-US" sz="1800" dirty="0">
                <a:solidFill>
                  <a:srgbClr val="000000"/>
                </a:solidFill>
              </a:rPr>
              <a:t>Define</a:t>
            </a:r>
            <a:endParaRPr lang="en-US" sz="1800" dirty="0">
              <a:solidFill>
                <a:srgbClr val="000000"/>
              </a:solidFill>
              <a:effectLst/>
            </a:endParaRPr>
          </a:p>
        </p:txBody>
      </p:sp>
      <p:sp>
        <p:nvSpPr>
          <p:cNvPr id="26" name="Rectangle 25"/>
          <p:cNvSpPr/>
          <p:nvPr/>
        </p:nvSpPr>
        <p:spPr>
          <a:xfrm>
            <a:off x="152400" y="1086901"/>
            <a:ext cx="8989404" cy="369332"/>
          </a:xfrm>
          <a:prstGeom prst="rect">
            <a:avLst/>
          </a:prstGeom>
        </p:spPr>
        <p:txBody>
          <a:bodyPr wrap="square">
            <a:spAutoFit/>
          </a:bodyPr>
          <a:lstStyle/>
          <a:p>
            <a:r>
              <a:rPr lang="en-US" sz="1800" dirty="0">
                <a:solidFill>
                  <a:srgbClr val="000000"/>
                </a:solidFill>
              </a:rPr>
              <a:t>Therefore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28" name="Rectangle 27"/>
              <p:cNvSpPr/>
              <p:nvPr/>
            </p:nvSpPr>
            <p:spPr>
              <a:xfrm>
                <a:off x="3048000" y="1211249"/>
                <a:ext cx="3130857"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𝑎𝑏𝑐</m:t>
                            </m:r>
                          </m:sub>
                        </m:sSub>
                      </m:e>
                    </m:d>
                  </m:oMath>
                </a14:m>
                <a:r>
                  <a:rPr lang="en-US" sz="2000" dirty="0"/>
                  <a:t> </a:t>
                </a:r>
                <a14:m>
                  <m:oMath xmlns:m="http://schemas.openxmlformats.org/officeDocument/2006/math">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𝑌𝑀</m:t>
                            </m:r>
                          </m:e>
                          <m:sub>
                            <m:r>
                              <a:rPr lang="en-US" sz="2000" b="0" i="1" smtClean="0">
                                <a:latin typeface="Cambria Math" panose="02040503050406030204" pitchFamily="18" charset="0"/>
                              </a:rPr>
                              <m:t>𝑎𝑏𝑐</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𝑉𝐿𝐿</m:t>
                            </m:r>
                          </m:e>
                          <m:sub>
                            <m:r>
                              <a:rPr lang="en-US" sz="2000" b="0" i="1" smtClean="0">
                                <a:latin typeface="Cambria Math" panose="02040503050406030204" pitchFamily="18" charset="0"/>
                              </a:rPr>
                              <m:t>𝑎𝑏𝑐</m:t>
                            </m:r>
                          </m:sub>
                        </m:sSub>
                      </m:e>
                    </m:d>
                  </m:oMath>
                </a14:m>
                <a:endParaRPr lang="en-US" sz="2000" dirty="0"/>
              </a:p>
            </p:txBody>
          </p:sp>
        </mc:Choice>
        <mc:Fallback xmlns="">
          <p:sp>
            <p:nvSpPr>
              <p:cNvPr id="28" name="Rectangle 27"/>
              <p:cNvSpPr>
                <a:spLocks noRot="1" noChangeAspect="1" noMove="1" noResize="1" noEditPoints="1" noAdjustHandles="1" noChangeArrowheads="1" noChangeShapeType="1" noTextEdit="1"/>
              </p:cNvSpPr>
              <p:nvPr/>
            </p:nvSpPr>
            <p:spPr>
              <a:xfrm>
                <a:off x="3048000" y="1211249"/>
                <a:ext cx="3130857" cy="400110"/>
              </a:xfrm>
              <a:prstGeom prst="rect">
                <a:avLst/>
              </a:prstGeom>
              <a:blipFill>
                <a:blip r:embed="rId3"/>
                <a:stretch>
                  <a:fillRect b="-3077"/>
                </a:stretch>
              </a:blipFill>
            </p:spPr>
            <p:txBody>
              <a:bodyPr/>
              <a:lstStyle/>
              <a:p>
                <a:r>
                  <a:rPr lang="en-US">
                    <a:noFill/>
                  </a:rPr>
                  <a:t> </a:t>
                </a:r>
              </a:p>
            </p:txBody>
          </p:sp>
        </mc:Fallback>
      </mc:AlternateContent>
      <p:sp>
        <p:nvSpPr>
          <p:cNvPr id="29" name="TextBox 28"/>
          <p:cNvSpPr txBox="1"/>
          <p:nvPr/>
        </p:nvSpPr>
        <p:spPr>
          <a:xfrm>
            <a:off x="8127031" y="1189247"/>
            <a:ext cx="611065" cy="400110"/>
          </a:xfrm>
          <a:prstGeom prst="rect">
            <a:avLst/>
          </a:prstGeom>
          <a:noFill/>
        </p:spPr>
        <p:txBody>
          <a:bodyPr wrap="none" rtlCol="0">
            <a:spAutoFit/>
          </a:bodyPr>
          <a:lstStyle/>
          <a:p>
            <a:r>
              <a:rPr lang="en-US" sz="2000" dirty="0"/>
              <a:t>(</a:t>
            </a:r>
            <a:r>
              <a:rPr lang="en-US" altLang="zh-CN" sz="2000" dirty="0"/>
              <a:t>49</a:t>
            </a:r>
            <a:r>
              <a:rPr lang="en-US" sz="2000" dirty="0"/>
              <a:t>)</a:t>
            </a:r>
          </a:p>
        </p:txBody>
      </p:sp>
      <p:sp>
        <p:nvSpPr>
          <p:cNvPr id="5" name="Rectangle 4"/>
          <p:cNvSpPr/>
          <p:nvPr/>
        </p:nvSpPr>
        <p:spPr>
          <a:xfrm>
            <a:off x="152400" y="1701548"/>
            <a:ext cx="8989404" cy="2246769"/>
          </a:xfrm>
          <a:prstGeom prst="rect">
            <a:avLst/>
          </a:prstGeom>
        </p:spPr>
        <p:txBody>
          <a:bodyPr wrap="square">
            <a:spAutoFit/>
          </a:bodyPr>
          <a:lstStyle/>
          <a:p>
            <a:pPr algn="just"/>
            <a:r>
              <a:rPr lang="en-US" sz="2000" i="1" dirty="0">
                <a:solidFill>
                  <a:srgbClr val="FF0000"/>
                </a:solidFill>
              </a:rPr>
              <a:t>The induction machine “phase frame admittance matrix” [</a:t>
            </a:r>
            <a:r>
              <a:rPr lang="en-US" sz="2000" i="1" dirty="0" err="1">
                <a:solidFill>
                  <a:srgbClr val="FF0000"/>
                </a:solidFill>
              </a:rPr>
              <a:t>YM</a:t>
            </a:r>
            <a:r>
              <a:rPr lang="en-US" sz="2000" i="1" baseline="-25000" dirty="0" err="1">
                <a:solidFill>
                  <a:srgbClr val="FF0000"/>
                </a:solidFill>
              </a:rPr>
              <a:t>abc</a:t>
            </a:r>
            <a:r>
              <a:rPr lang="en-US" sz="2000" i="1" dirty="0">
                <a:solidFill>
                  <a:srgbClr val="FF0000"/>
                </a:solidFill>
              </a:rPr>
              <a:t>] is defined in Equation (48). Equation (49) is used to compute the input phase currents of the machine from a knowledge of the phase line-to-line terminal voltages. This is the desired result. Recall that [</a:t>
            </a:r>
            <a:r>
              <a:rPr lang="en-US" sz="2000" i="1" dirty="0" err="1">
                <a:solidFill>
                  <a:srgbClr val="FF0000"/>
                </a:solidFill>
              </a:rPr>
              <a:t>YM</a:t>
            </a:r>
            <a:r>
              <a:rPr lang="en-US" sz="2000" i="1" baseline="-25000" dirty="0" err="1">
                <a:solidFill>
                  <a:srgbClr val="FF0000"/>
                </a:solidFill>
              </a:rPr>
              <a:t>abc</a:t>
            </a:r>
            <a:r>
              <a:rPr lang="en-US" sz="2000" i="1" dirty="0">
                <a:solidFill>
                  <a:srgbClr val="FF0000"/>
                </a:solidFill>
              </a:rPr>
              <a:t>] is a function of the slip of the machine so that a new matrix must be computed every time the slip changes</a:t>
            </a:r>
            <a:r>
              <a:rPr lang="en-US" sz="2000" i="1" dirty="0" smtClean="0">
                <a:solidFill>
                  <a:srgbClr val="FF0000"/>
                </a:solidFill>
              </a:rPr>
              <a:t>.</a:t>
            </a:r>
            <a:endParaRPr lang="en-US" sz="2000" dirty="0">
              <a:solidFill>
                <a:srgbClr val="000000"/>
              </a:solidFill>
            </a:endParaRPr>
          </a:p>
          <a:p>
            <a:pPr algn="just"/>
            <a:r>
              <a:rPr lang="en-US" sz="2000" dirty="0">
                <a:solidFill>
                  <a:srgbClr val="000000"/>
                </a:solidFill>
              </a:rPr>
              <a:t>Equation (49) can be used to solve for the line-to-line voltages as a function of the line currents by</a:t>
            </a:r>
          </a:p>
        </p:txBody>
      </p:sp>
      <mc:AlternateContent xmlns:mc="http://schemas.openxmlformats.org/markup-compatibility/2006" xmlns:a14="http://schemas.microsoft.com/office/drawing/2010/main">
        <mc:Choice Requires="a14">
          <p:sp>
            <p:nvSpPr>
              <p:cNvPr id="30" name="Rectangle 29"/>
              <p:cNvSpPr/>
              <p:nvPr/>
            </p:nvSpPr>
            <p:spPr>
              <a:xfrm>
                <a:off x="3230400" y="3761507"/>
                <a:ext cx="3129255"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𝑉𝐿𝐿</m:t>
                            </m:r>
                          </m:e>
                          <m:sub>
                            <m:r>
                              <a:rPr lang="en-US" sz="2000" i="1">
                                <a:latin typeface="Cambria Math" panose="02040503050406030204" pitchFamily="18" charset="0"/>
                              </a:rPr>
                              <m:t>𝑎𝑏𝑐</m:t>
                            </m:r>
                          </m:sub>
                        </m:sSub>
                      </m:e>
                    </m:d>
                  </m:oMath>
                </a14:m>
                <a:r>
                  <a:rPr lang="en-US" sz="2000" dirty="0"/>
                  <a:t> </a:t>
                </a:r>
                <a14:m>
                  <m:oMath xmlns:m="http://schemas.openxmlformats.org/officeDocument/2006/math">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𝑍𝑀</m:t>
                            </m:r>
                          </m:e>
                          <m:sub>
                            <m:r>
                              <a:rPr lang="en-US" sz="2000" i="1">
                                <a:latin typeface="Cambria Math" panose="02040503050406030204" pitchFamily="18" charset="0"/>
                              </a:rPr>
                              <m:t>𝑎𝑏𝑐</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30" name="Rectangle 29"/>
              <p:cNvSpPr>
                <a:spLocks noRot="1" noChangeAspect="1" noMove="1" noResize="1" noEditPoints="1" noAdjustHandles="1" noChangeArrowheads="1" noChangeShapeType="1" noTextEdit="1"/>
              </p:cNvSpPr>
              <p:nvPr/>
            </p:nvSpPr>
            <p:spPr>
              <a:xfrm>
                <a:off x="3230400" y="3761507"/>
                <a:ext cx="3129255" cy="400110"/>
              </a:xfrm>
              <a:prstGeom prst="rect">
                <a:avLst/>
              </a:prstGeom>
              <a:blipFill>
                <a:blip r:embed="rId4"/>
                <a:stretch>
                  <a:fillRect b="-3030"/>
                </a:stretch>
              </a:blipFill>
            </p:spPr>
            <p:txBody>
              <a:bodyPr/>
              <a:lstStyle/>
              <a:p>
                <a:r>
                  <a:rPr lang="en-US">
                    <a:noFill/>
                  </a:rPr>
                  <a:t> </a:t>
                </a:r>
              </a:p>
            </p:txBody>
          </p:sp>
        </mc:Fallback>
      </mc:AlternateContent>
      <p:sp>
        <p:nvSpPr>
          <p:cNvPr id="32" name="TextBox 31"/>
          <p:cNvSpPr txBox="1"/>
          <p:nvPr/>
        </p:nvSpPr>
        <p:spPr>
          <a:xfrm>
            <a:off x="8127031" y="3761507"/>
            <a:ext cx="611065" cy="400110"/>
          </a:xfrm>
          <a:prstGeom prst="rect">
            <a:avLst/>
          </a:prstGeom>
          <a:noFill/>
        </p:spPr>
        <p:txBody>
          <a:bodyPr wrap="none" rtlCol="0">
            <a:spAutoFit/>
          </a:bodyPr>
          <a:lstStyle/>
          <a:p>
            <a:r>
              <a:rPr lang="en-US" sz="2000" dirty="0"/>
              <a:t>(</a:t>
            </a:r>
            <a:r>
              <a:rPr lang="en-US" altLang="zh-CN" sz="2000" dirty="0"/>
              <a:t>50</a:t>
            </a:r>
            <a:r>
              <a:rPr lang="en-US" sz="2000" dirty="0"/>
              <a:t>)</a:t>
            </a:r>
          </a:p>
        </p:txBody>
      </p:sp>
      <p:sp>
        <p:nvSpPr>
          <p:cNvPr id="33" name="Rectangle 32"/>
          <p:cNvSpPr/>
          <p:nvPr/>
        </p:nvSpPr>
        <p:spPr>
          <a:xfrm>
            <a:off x="154596" y="4130839"/>
            <a:ext cx="8989404" cy="369332"/>
          </a:xfrm>
          <a:prstGeom prst="rect">
            <a:avLst/>
          </a:prstGeom>
        </p:spPr>
        <p:txBody>
          <a:bodyPr wrap="square">
            <a:spAutoFit/>
          </a:bodyPr>
          <a:lstStyle/>
          <a:p>
            <a:r>
              <a:rPr lang="en-US" sz="1800" dirty="0">
                <a:solidFill>
                  <a:srgbClr val="000000"/>
                </a:solidFill>
              </a:rPr>
              <a:t>where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9" name="Rectangle 8"/>
              <p:cNvSpPr/>
              <p:nvPr/>
            </p:nvSpPr>
            <p:spPr>
              <a:xfrm>
                <a:off x="3361431" y="4302196"/>
                <a:ext cx="259160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r>
                                    <a:rPr lang="en-US" sz="2000" i="1">
                                      <a:latin typeface="Cambria Math" panose="02040503050406030204" pitchFamily="18" charset="0"/>
                                    </a:rPr>
                                    <m:t>𝑀</m:t>
                                  </m:r>
                                </m:e>
                                <m:sub>
                                  <m:r>
                                    <a:rPr lang="en-US" sz="2000" i="1">
                                      <a:latin typeface="Cambria Math" panose="02040503050406030204" pitchFamily="18" charset="0"/>
                                    </a:rPr>
                                    <m:t>𝑎𝑏𝑐</m:t>
                                  </m:r>
                                </m:sub>
                              </m:sSub>
                            </m:e>
                          </m:d>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𝑌𝑀</m:t>
                                  </m:r>
                                </m:e>
                                <m:sub>
                                  <m:r>
                                    <a:rPr lang="en-US" sz="2000" i="1">
                                      <a:latin typeface="Cambria Math" panose="02040503050406030204" pitchFamily="18" charset="0"/>
                                    </a:rPr>
                                    <m:t>𝑎𝑏𝑐</m:t>
                                  </m:r>
                                </m:sub>
                              </m:sSub>
                            </m:e>
                          </m:d>
                        </m:e>
                        <m:sup>
                          <m:r>
                            <a:rPr lang="en-US" sz="2000" i="1">
                              <a:latin typeface="Cambria Math" panose="02040503050406030204" pitchFamily="18" charset="0"/>
                            </a:rPr>
                            <m:t>−1</m:t>
                          </m:r>
                        </m:sup>
                      </m:sSup>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3361431" y="4302196"/>
                <a:ext cx="2591607" cy="400110"/>
              </a:xfrm>
              <a:prstGeom prst="rect">
                <a:avLst/>
              </a:prstGeom>
              <a:blipFill>
                <a:blip r:embed="rId5"/>
                <a:stretch>
                  <a:fillRect b="-3077"/>
                </a:stretch>
              </a:blipFill>
            </p:spPr>
            <p:txBody>
              <a:bodyPr/>
              <a:lstStyle/>
              <a:p>
                <a:r>
                  <a:rPr lang="en-US">
                    <a:noFill/>
                  </a:rPr>
                  <a:t> </a:t>
                </a:r>
              </a:p>
            </p:txBody>
          </p:sp>
        </mc:Fallback>
      </mc:AlternateContent>
      <p:sp>
        <p:nvSpPr>
          <p:cNvPr id="44" name="TextBox 43"/>
          <p:cNvSpPr txBox="1"/>
          <p:nvPr/>
        </p:nvSpPr>
        <p:spPr>
          <a:xfrm>
            <a:off x="8127030" y="4297312"/>
            <a:ext cx="611065" cy="400110"/>
          </a:xfrm>
          <a:prstGeom prst="rect">
            <a:avLst/>
          </a:prstGeom>
          <a:noFill/>
        </p:spPr>
        <p:txBody>
          <a:bodyPr wrap="none" rtlCol="0">
            <a:spAutoFit/>
          </a:bodyPr>
          <a:lstStyle/>
          <a:p>
            <a:r>
              <a:rPr lang="en-US" sz="2000" dirty="0"/>
              <a:t>(</a:t>
            </a:r>
            <a:r>
              <a:rPr lang="en-US" altLang="zh-CN" sz="2000" dirty="0"/>
              <a:t>51</a:t>
            </a:r>
            <a:r>
              <a:rPr lang="en-US" sz="2000" dirty="0"/>
              <a:t>)</a:t>
            </a:r>
          </a:p>
        </p:txBody>
      </p:sp>
      <p:sp>
        <p:nvSpPr>
          <p:cNvPr id="10" name="Rectangle 9"/>
          <p:cNvSpPr/>
          <p:nvPr/>
        </p:nvSpPr>
        <p:spPr>
          <a:xfrm>
            <a:off x="152400" y="4759637"/>
            <a:ext cx="8915400" cy="646331"/>
          </a:xfrm>
          <a:prstGeom prst="rect">
            <a:avLst/>
          </a:prstGeom>
        </p:spPr>
        <p:txBody>
          <a:bodyPr wrap="square">
            <a:spAutoFit/>
          </a:bodyPr>
          <a:lstStyle/>
          <a:p>
            <a:r>
              <a:rPr lang="en-US" sz="1800" dirty="0">
                <a:solidFill>
                  <a:srgbClr val="000000"/>
                </a:solidFill>
              </a:rPr>
              <a:t>As was done in Chapter 8, it is possible to replace the line-to-line voltages in Equation (50) with the “equivalent” line-to-neutral voltages: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45" name="Rectangle 44"/>
              <p:cNvSpPr/>
              <p:nvPr/>
            </p:nvSpPr>
            <p:spPr>
              <a:xfrm>
                <a:off x="3292405" y="5360429"/>
                <a:ext cx="3067250"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𝑁</m:t>
                            </m:r>
                          </m:e>
                          <m:sub>
                            <m:r>
                              <a:rPr lang="en-US" sz="2000" i="1">
                                <a:latin typeface="Cambria Math" panose="02040503050406030204" pitchFamily="18" charset="0"/>
                              </a:rPr>
                              <m:t>𝑎𝑏𝑐</m:t>
                            </m:r>
                          </m:sub>
                        </m:sSub>
                      </m:e>
                    </m:d>
                  </m:oMath>
                </a14:m>
                <a:r>
                  <a:rPr lang="en-US" sz="2000" dirty="0"/>
                  <a:t> </a:t>
                </a:r>
                <a14:m>
                  <m:oMath xmlns:m="http://schemas.openxmlformats.org/officeDocument/2006/math">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𝑊</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𝑉𝐿𝐿</m:t>
                            </m:r>
                          </m:e>
                          <m:sub>
                            <m:r>
                              <a:rPr lang="en-US" sz="2000" i="1">
                                <a:latin typeface="Cambria Math" panose="02040503050406030204" pitchFamily="18" charset="0"/>
                              </a:rPr>
                              <m:t>𝑎𝑏𝑐</m:t>
                            </m:r>
                          </m:sub>
                        </m:sSub>
                      </m:e>
                    </m:d>
                  </m:oMath>
                </a14:m>
                <a:endParaRPr lang="en-US" sz="2000" dirty="0"/>
              </a:p>
            </p:txBody>
          </p:sp>
        </mc:Choice>
        <mc:Fallback xmlns="">
          <p:sp>
            <p:nvSpPr>
              <p:cNvPr id="45" name="Rectangle 44"/>
              <p:cNvSpPr>
                <a:spLocks noRot="1" noChangeAspect="1" noMove="1" noResize="1" noEditPoints="1" noAdjustHandles="1" noChangeArrowheads="1" noChangeShapeType="1" noTextEdit="1"/>
              </p:cNvSpPr>
              <p:nvPr/>
            </p:nvSpPr>
            <p:spPr>
              <a:xfrm>
                <a:off x="3292405" y="5360429"/>
                <a:ext cx="3067250" cy="400110"/>
              </a:xfrm>
              <a:prstGeom prst="rect">
                <a:avLst/>
              </a:prstGeom>
              <a:blipFill>
                <a:blip r:embed="rId6"/>
                <a:stretch>
                  <a:fillRect b="-3030"/>
                </a:stretch>
              </a:blipFill>
            </p:spPr>
            <p:txBody>
              <a:bodyPr/>
              <a:lstStyle/>
              <a:p>
                <a:r>
                  <a:rPr lang="en-US">
                    <a:noFill/>
                  </a:rPr>
                  <a:t> </a:t>
                </a:r>
              </a:p>
            </p:txBody>
          </p:sp>
        </mc:Fallback>
      </mc:AlternateContent>
      <p:sp>
        <p:nvSpPr>
          <p:cNvPr id="46" name="TextBox 45"/>
          <p:cNvSpPr txBox="1"/>
          <p:nvPr/>
        </p:nvSpPr>
        <p:spPr>
          <a:xfrm>
            <a:off x="8152024" y="5383199"/>
            <a:ext cx="611065" cy="400110"/>
          </a:xfrm>
          <a:prstGeom prst="rect">
            <a:avLst/>
          </a:prstGeom>
          <a:noFill/>
        </p:spPr>
        <p:txBody>
          <a:bodyPr wrap="none" rtlCol="0">
            <a:spAutoFit/>
          </a:bodyPr>
          <a:lstStyle/>
          <a:p>
            <a:r>
              <a:rPr lang="en-US" sz="2000" dirty="0"/>
              <a:t>(</a:t>
            </a:r>
            <a:r>
              <a:rPr lang="en-US" altLang="zh-CN" sz="2000" dirty="0"/>
              <a:t>52</a:t>
            </a:r>
            <a:r>
              <a:rPr lang="en-US" sz="2000" dirty="0"/>
              <a:t>)</a:t>
            </a:r>
          </a:p>
        </p:txBody>
      </p:sp>
      <p:sp>
        <p:nvSpPr>
          <p:cNvPr id="19"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948478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738798" cy="584775"/>
          </a:xfrm>
          <a:prstGeom prst="rect">
            <a:avLst/>
          </a:prstGeom>
        </p:spPr>
        <p:txBody>
          <a:bodyPr wrap="none">
            <a:spAutoFit/>
          </a:bodyPr>
          <a:lstStyle/>
          <a:p>
            <a:r>
              <a:rPr lang="en-US" sz="3200" dirty="0">
                <a:solidFill>
                  <a:srgbClr val="C8102E"/>
                </a:solidFill>
                <a:latin typeface="+mj-lt"/>
                <a:ea typeface="+mj-ea"/>
                <a:cs typeface="+mj-cs"/>
              </a:rPr>
              <a:t>Induction Machine Model</a:t>
            </a:r>
          </a:p>
        </p:txBody>
      </p:sp>
      <p:sp>
        <p:nvSpPr>
          <p:cNvPr id="4" name="Slide Number Placeholder 3"/>
          <p:cNvSpPr>
            <a:spLocks noGrp="1"/>
          </p:cNvSpPr>
          <p:nvPr>
            <p:ph type="sldNum" sz="quarter" idx="12"/>
          </p:nvPr>
        </p:nvSpPr>
        <p:spPr/>
        <p:txBody>
          <a:bodyPr/>
          <a:lstStyle/>
          <a:p>
            <a:fld id="{5B7A2384-8C5D-49F6-8259-B9A64ECD4852}" type="slidenum">
              <a:rPr lang="en-US" sz="1100" smtClean="0"/>
              <a:t>34</a:t>
            </a:fld>
            <a:endParaRPr lang="en-US" sz="1100" dirty="0"/>
          </a:p>
        </p:txBody>
      </p:sp>
      <p:sp>
        <p:nvSpPr>
          <p:cNvPr id="39" name="TextBox 38"/>
          <p:cNvSpPr txBox="1"/>
          <p:nvPr/>
        </p:nvSpPr>
        <p:spPr>
          <a:xfrm>
            <a:off x="8127031" y="905616"/>
            <a:ext cx="611065" cy="400110"/>
          </a:xfrm>
          <a:prstGeom prst="rect">
            <a:avLst/>
          </a:prstGeom>
          <a:noFill/>
        </p:spPr>
        <p:txBody>
          <a:bodyPr wrap="none" rtlCol="0">
            <a:spAutoFit/>
          </a:bodyPr>
          <a:lstStyle/>
          <a:p>
            <a:r>
              <a:rPr lang="en-US" sz="2000" dirty="0"/>
              <a:t>(</a:t>
            </a:r>
            <a:r>
              <a:rPr lang="en-US" altLang="zh-CN" sz="2000" dirty="0"/>
              <a:t>53</a:t>
            </a:r>
            <a:r>
              <a:rPr lang="en-US" sz="2000" dirty="0"/>
              <a:t>)</a:t>
            </a:r>
          </a:p>
        </p:txBody>
      </p:sp>
      <p:sp>
        <p:nvSpPr>
          <p:cNvPr id="2" name="Rectangle 1"/>
          <p:cNvSpPr/>
          <p:nvPr/>
        </p:nvSpPr>
        <p:spPr>
          <a:xfrm>
            <a:off x="154596" y="613541"/>
            <a:ext cx="8989404" cy="369332"/>
          </a:xfrm>
          <a:prstGeom prst="rect">
            <a:avLst/>
          </a:prstGeom>
        </p:spPr>
        <p:txBody>
          <a:bodyPr wrap="square">
            <a:spAutoFit/>
          </a:bodyPr>
          <a:lstStyle/>
          <a:p>
            <a:r>
              <a:rPr lang="en-US" sz="1800" dirty="0">
                <a:solidFill>
                  <a:srgbClr val="000000"/>
                </a:solidFill>
              </a:rPr>
              <a:t>Define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6" name="Rectangle 5"/>
              <p:cNvSpPr/>
              <p:nvPr/>
            </p:nvSpPr>
            <p:spPr>
              <a:xfrm>
                <a:off x="3361431" y="905616"/>
                <a:ext cx="267034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r>
                            <a:rPr lang="en-US" sz="2000" i="1">
                              <a:latin typeface="Cambria Math" panose="02040503050406030204" pitchFamily="18" charset="0"/>
                            </a:rPr>
                            <m:t>𝑊</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𝐴</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𝑇</m:t>
                          </m:r>
                        </m:e>
                      </m:d>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𝐴</m:t>
                              </m:r>
                            </m:e>
                          </m:d>
                        </m:e>
                        <m:sup>
                          <m:r>
                            <a:rPr lang="en-US" sz="2000" i="1">
                              <a:latin typeface="Cambria Math" panose="02040503050406030204" pitchFamily="18" charset="0"/>
                            </a:rPr>
                            <m:t>−1</m:t>
                          </m:r>
                        </m:sup>
                      </m:sSup>
                    </m:oMath>
                  </m:oMathPara>
                </a14:m>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3361431" y="905616"/>
                <a:ext cx="2670346" cy="400110"/>
              </a:xfrm>
              <a:prstGeom prst="rect">
                <a:avLst/>
              </a:prstGeom>
              <a:blipFill>
                <a:blip r:embed="rId2"/>
                <a:stretch>
                  <a:fillRect/>
                </a:stretch>
              </a:blipFill>
            </p:spPr>
            <p:txBody>
              <a:bodyPr/>
              <a:lstStyle/>
              <a:p>
                <a:r>
                  <a:rPr lang="en-US">
                    <a:noFill/>
                  </a:rPr>
                  <a:t> </a:t>
                </a:r>
              </a:p>
            </p:txBody>
          </p:sp>
        </mc:Fallback>
      </mc:AlternateContent>
      <p:sp>
        <p:nvSpPr>
          <p:cNvPr id="7" name="Rectangle 6"/>
          <p:cNvSpPr/>
          <p:nvPr/>
        </p:nvSpPr>
        <p:spPr>
          <a:xfrm>
            <a:off x="90436" y="1305726"/>
            <a:ext cx="8977364" cy="923330"/>
          </a:xfrm>
          <a:prstGeom prst="rect">
            <a:avLst/>
          </a:prstGeom>
        </p:spPr>
        <p:txBody>
          <a:bodyPr wrap="square">
            <a:spAutoFit/>
          </a:bodyPr>
          <a:lstStyle/>
          <a:p>
            <a:pPr algn="just"/>
            <a:r>
              <a:rPr lang="en-US" sz="1800" dirty="0">
                <a:solidFill>
                  <a:srgbClr val="000000"/>
                </a:solidFill>
              </a:rPr>
              <a:t>The matrix [</a:t>
            </a:r>
            <a:r>
              <a:rPr lang="en-US" sz="1800" i="1" dirty="0">
                <a:solidFill>
                  <a:srgbClr val="000000"/>
                </a:solidFill>
              </a:rPr>
              <a:t>W</a:t>
            </a:r>
            <a:r>
              <a:rPr lang="en-US" sz="1800" dirty="0">
                <a:solidFill>
                  <a:srgbClr val="000000"/>
                </a:solidFill>
              </a:rPr>
              <a:t>] is a very useful matrix that allows the determination of the “equivalent” line-to-neutral voltages from a knowledge of the line-to-line voltages. Equation (50) can be substituted into Equation (52) to define the “line-to-neutral” equation:</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21" name="Rectangle 20"/>
              <p:cNvSpPr/>
              <p:nvPr/>
            </p:nvSpPr>
            <p:spPr>
              <a:xfrm>
                <a:off x="2870284" y="2294817"/>
                <a:ext cx="3778599"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𝑁</m:t>
                            </m:r>
                          </m:e>
                          <m:sub>
                            <m:r>
                              <a:rPr lang="en-US" sz="2000" i="1">
                                <a:latin typeface="Cambria Math" panose="02040503050406030204" pitchFamily="18" charset="0"/>
                              </a:rPr>
                              <m:t>𝑎𝑏𝑐</m:t>
                            </m:r>
                          </m:sub>
                        </m:sSub>
                      </m:e>
                    </m:d>
                  </m:oMath>
                </a14:m>
                <a:r>
                  <a:rPr lang="en-US" sz="2000" dirty="0"/>
                  <a:t> </a:t>
                </a:r>
                <a14:m>
                  <m:oMath xmlns:m="http://schemas.openxmlformats.org/officeDocument/2006/math">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𝑊</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𝑍𝑀</m:t>
                            </m:r>
                          </m:e>
                          <m:sub>
                            <m:r>
                              <a:rPr lang="en-US" sz="2000" i="1">
                                <a:latin typeface="Cambria Math" panose="02040503050406030204" pitchFamily="18" charset="0"/>
                              </a:rPr>
                              <m:t>𝑎𝑏𝑐</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21" name="Rectangle 20"/>
              <p:cNvSpPr>
                <a:spLocks noRot="1" noChangeAspect="1" noMove="1" noResize="1" noEditPoints="1" noAdjustHandles="1" noChangeArrowheads="1" noChangeShapeType="1" noTextEdit="1"/>
              </p:cNvSpPr>
              <p:nvPr/>
            </p:nvSpPr>
            <p:spPr>
              <a:xfrm>
                <a:off x="2870284" y="2294817"/>
                <a:ext cx="3778599" cy="400110"/>
              </a:xfrm>
              <a:prstGeom prst="rect">
                <a:avLst/>
              </a:prstGeom>
              <a:blipFill>
                <a:blip r:embed="rId3"/>
                <a:stretch>
                  <a:fillRect b="-3030"/>
                </a:stretch>
              </a:blipFill>
            </p:spPr>
            <p:txBody>
              <a:bodyPr/>
              <a:lstStyle/>
              <a:p>
                <a:r>
                  <a:rPr lang="en-US">
                    <a:noFill/>
                  </a:rPr>
                  <a:t> </a:t>
                </a:r>
              </a:p>
            </p:txBody>
          </p:sp>
        </mc:Fallback>
      </mc:AlternateContent>
      <p:sp>
        <p:nvSpPr>
          <p:cNvPr id="22" name="TextBox 21"/>
          <p:cNvSpPr txBox="1"/>
          <p:nvPr/>
        </p:nvSpPr>
        <p:spPr>
          <a:xfrm>
            <a:off x="8127031" y="2507911"/>
            <a:ext cx="611065" cy="400110"/>
          </a:xfrm>
          <a:prstGeom prst="rect">
            <a:avLst/>
          </a:prstGeom>
          <a:noFill/>
        </p:spPr>
        <p:txBody>
          <a:bodyPr wrap="none" rtlCol="0">
            <a:spAutoFit/>
          </a:bodyPr>
          <a:lstStyle/>
          <a:p>
            <a:r>
              <a:rPr lang="en-US" sz="2000" dirty="0"/>
              <a:t>(</a:t>
            </a:r>
            <a:r>
              <a:rPr lang="en-US" altLang="zh-CN" sz="2000" dirty="0"/>
              <a:t>54</a:t>
            </a:r>
            <a:r>
              <a:rPr lang="en-US" sz="2000" dirty="0"/>
              <a:t>)</a:t>
            </a:r>
          </a:p>
        </p:txBody>
      </p:sp>
      <mc:AlternateContent xmlns:mc="http://schemas.openxmlformats.org/markup-compatibility/2006" xmlns:a14="http://schemas.microsoft.com/office/drawing/2010/main">
        <mc:Choice Requires="a14">
          <p:sp>
            <p:nvSpPr>
              <p:cNvPr id="23" name="Rectangle 22"/>
              <p:cNvSpPr/>
              <p:nvPr/>
            </p:nvSpPr>
            <p:spPr>
              <a:xfrm>
                <a:off x="3175272" y="2769208"/>
                <a:ext cx="3258777"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𝑁</m:t>
                            </m:r>
                          </m:e>
                          <m:sub>
                            <m:r>
                              <a:rPr lang="en-US" sz="2000" i="1">
                                <a:latin typeface="Cambria Math" panose="02040503050406030204" pitchFamily="18" charset="0"/>
                              </a:rPr>
                              <m:t>𝑎𝑏𝑐</m:t>
                            </m:r>
                          </m:sub>
                        </m:sSub>
                      </m:e>
                    </m:d>
                  </m:oMath>
                </a14:m>
                <a:r>
                  <a:rPr lang="en-US" sz="2000" dirty="0"/>
                  <a:t> </a:t>
                </a:r>
                <a14:m>
                  <m:oMath xmlns:m="http://schemas.openxmlformats.org/officeDocument/2006/math">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r>
                              <a:rPr lang="en-US" sz="2000" b="0" i="1" smtClean="0">
                                <a:latin typeface="Cambria Math" panose="02040503050406030204" pitchFamily="18" charset="0"/>
                              </a:rPr>
                              <m:t>𝐿𝑁</m:t>
                            </m:r>
                          </m:e>
                          <m:sub>
                            <m:r>
                              <a:rPr lang="en-US" sz="2000" i="1">
                                <a:latin typeface="Cambria Math" panose="02040503050406030204" pitchFamily="18" charset="0"/>
                              </a:rPr>
                              <m:t>𝑎𝑏𝑐</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3175272" y="2769208"/>
                <a:ext cx="3258777" cy="400110"/>
              </a:xfrm>
              <a:prstGeom prst="rect">
                <a:avLst/>
              </a:prstGeom>
              <a:blipFill>
                <a:blip r:embed="rId4"/>
                <a:stretch>
                  <a:fillRect b="-3030"/>
                </a:stretch>
              </a:blipFill>
            </p:spPr>
            <p:txBody>
              <a:bodyPr/>
              <a:lstStyle/>
              <a:p>
                <a:r>
                  <a:rPr lang="en-US">
                    <a:noFill/>
                  </a:rPr>
                  <a:t> </a:t>
                </a:r>
              </a:p>
            </p:txBody>
          </p:sp>
        </mc:Fallback>
      </mc:AlternateContent>
      <p:sp>
        <p:nvSpPr>
          <p:cNvPr id="24" name="Rectangle 23"/>
          <p:cNvSpPr/>
          <p:nvPr/>
        </p:nvSpPr>
        <p:spPr>
          <a:xfrm>
            <a:off x="154596" y="3069684"/>
            <a:ext cx="8989404" cy="369332"/>
          </a:xfrm>
          <a:prstGeom prst="rect">
            <a:avLst/>
          </a:prstGeom>
        </p:spPr>
        <p:txBody>
          <a:bodyPr wrap="square">
            <a:spAutoFit/>
          </a:bodyPr>
          <a:lstStyle/>
          <a:p>
            <a:r>
              <a:rPr lang="en-US" sz="1800" dirty="0">
                <a:solidFill>
                  <a:srgbClr val="000000"/>
                </a:solidFill>
              </a:rPr>
              <a:t>where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25" name="Rectangle 24"/>
              <p:cNvSpPr/>
              <p:nvPr/>
            </p:nvSpPr>
            <p:spPr>
              <a:xfrm>
                <a:off x="3361431" y="3400938"/>
                <a:ext cx="305295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𝑍𝐿𝑁</m:t>
                              </m:r>
                            </m:e>
                            <m:sub>
                              <m:r>
                                <a:rPr lang="en-US" sz="2000" i="1">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𝑊</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𝑍𝑀</m:t>
                              </m:r>
                            </m:e>
                            <m:sub>
                              <m:r>
                                <a:rPr lang="en-US" sz="2000" i="1">
                                  <a:latin typeface="Cambria Math" panose="02040503050406030204" pitchFamily="18" charset="0"/>
                                </a:rPr>
                                <m:t>𝑎𝑏𝑐</m:t>
                              </m:r>
                            </m:sub>
                          </m:sSub>
                        </m:e>
                      </m:d>
                    </m:oMath>
                  </m:oMathPara>
                </a14:m>
                <a:endParaRPr lang="en-US" sz="2000" dirty="0"/>
              </a:p>
            </p:txBody>
          </p:sp>
        </mc:Choice>
        <mc:Fallback xmlns="">
          <p:sp>
            <p:nvSpPr>
              <p:cNvPr id="25" name="Rectangle 24"/>
              <p:cNvSpPr>
                <a:spLocks noRot="1" noChangeAspect="1" noMove="1" noResize="1" noEditPoints="1" noAdjustHandles="1" noChangeArrowheads="1" noChangeShapeType="1" noTextEdit="1"/>
              </p:cNvSpPr>
              <p:nvPr/>
            </p:nvSpPr>
            <p:spPr>
              <a:xfrm>
                <a:off x="3361431" y="3400938"/>
                <a:ext cx="3052952" cy="400110"/>
              </a:xfrm>
              <a:prstGeom prst="rect">
                <a:avLst/>
              </a:prstGeom>
              <a:blipFill>
                <a:blip r:embed="rId5"/>
                <a:stretch>
                  <a:fillRect b="-1515"/>
                </a:stretch>
              </a:blipFill>
            </p:spPr>
            <p:txBody>
              <a:bodyPr/>
              <a:lstStyle/>
              <a:p>
                <a:r>
                  <a:rPr lang="en-US">
                    <a:noFill/>
                  </a:rPr>
                  <a:t> </a:t>
                </a:r>
              </a:p>
            </p:txBody>
          </p:sp>
        </mc:Fallback>
      </mc:AlternateContent>
      <p:sp>
        <p:nvSpPr>
          <p:cNvPr id="27" name="TextBox 26"/>
          <p:cNvSpPr txBox="1"/>
          <p:nvPr/>
        </p:nvSpPr>
        <p:spPr>
          <a:xfrm>
            <a:off x="8127030" y="3400938"/>
            <a:ext cx="611065" cy="400110"/>
          </a:xfrm>
          <a:prstGeom prst="rect">
            <a:avLst/>
          </a:prstGeom>
          <a:noFill/>
        </p:spPr>
        <p:txBody>
          <a:bodyPr wrap="none" rtlCol="0">
            <a:spAutoFit/>
          </a:bodyPr>
          <a:lstStyle/>
          <a:p>
            <a:r>
              <a:rPr lang="en-US" sz="2000" dirty="0"/>
              <a:t>(</a:t>
            </a:r>
            <a:r>
              <a:rPr lang="en-US" altLang="zh-CN" sz="2000" dirty="0"/>
              <a:t>55</a:t>
            </a:r>
            <a:r>
              <a:rPr lang="en-US" sz="2000" dirty="0"/>
              <a:t>)</a:t>
            </a:r>
          </a:p>
        </p:txBody>
      </p:sp>
      <p:sp>
        <p:nvSpPr>
          <p:cNvPr id="8" name="Rectangle 7"/>
          <p:cNvSpPr/>
          <p:nvPr/>
        </p:nvSpPr>
        <p:spPr>
          <a:xfrm>
            <a:off x="90436" y="3875329"/>
            <a:ext cx="8977364" cy="646331"/>
          </a:xfrm>
          <a:prstGeom prst="rect">
            <a:avLst/>
          </a:prstGeom>
        </p:spPr>
        <p:txBody>
          <a:bodyPr wrap="square">
            <a:spAutoFit/>
          </a:bodyPr>
          <a:lstStyle/>
          <a:p>
            <a:pPr algn="just"/>
            <a:r>
              <a:rPr lang="en-US" sz="1800" dirty="0">
                <a:solidFill>
                  <a:srgbClr val="000000"/>
                </a:solidFill>
              </a:rPr>
              <a:t>The inverse of Equation (54) can be taken to determine the line currents as a function of the line-to-neutral voltages: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31" name="Rectangle 30"/>
              <p:cNvSpPr/>
              <p:nvPr/>
            </p:nvSpPr>
            <p:spPr>
              <a:xfrm>
                <a:off x="3267110" y="4617365"/>
                <a:ext cx="3260380"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oMath>
                </a14:m>
                <a:r>
                  <a:rPr lang="en-US" sz="2000" dirty="0"/>
                  <a:t> </a:t>
                </a:r>
                <a14:m>
                  <m:oMath xmlns:m="http://schemas.openxmlformats.org/officeDocument/2006/math">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𝑌𝐿𝑁</m:t>
                            </m:r>
                          </m:e>
                          <m:sub>
                            <m:r>
                              <a:rPr lang="en-US" sz="2000" i="1">
                                <a:latin typeface="Cambria Math" panose="02040503050406030204" pitchFamily="18" charset="0"/>
                              </a:rPr>
                              <m:t>𝑎𝑏𝑐</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𝑉𝐿𝑁</m:t>
                            </m:r>
                          </m:e>
                          <m:sub>
                            <m:r>
                              <a:rPr lang="en-US" sz="2000" i="1">
                                <a:latin typeface="Cambria Math" panose="02040503050406030204" pitchFamily="18" charset="0"/>
                              </a:rPr>
                              <m:t>𝑎𝑏𝑐</m:t>
                            </m:r>
                          </m:sub>
                        </m:sSub>
                      </m:e>
                    </m:d>
                  </m:oMath>
                </a14:m>
                <a:endParaRPr lang="en-US" sz="2000" dirty="0"/>
              </a:p>
            </p:txBody>
          </p:sp>
        </mc:Choice>
        <mc:Fallback xmlns="">
          <p:sp>
            <p:nvSpPr>
              <p:cNvPr id="31" name="Rectangle 30"/>
              <p:cNvSpPr>
                <a:spLocks noRot="1" noChangeAspect="1" noMove="1" noResize="1" noEditPoints="1" noAdjustHandles="1" noChangeArrowheads="1" noChangeShapeType="1" noTextEdit="1"/>
              </p:cNvSpPr>
              <p:nvPr/>
            </p:nvSpPr>
            <p:spPr>
              <a:xfrm>
                <a:off x="3267110" y="4617365"/>
                <a:ext cx="3260380" cy="400110"/>
              </a:xfrm>
              <a:prstGeom prst="rect">
                <a:avLst/>
              </a:prstGeom>
              <a:blipFill>
                <a:blip r:embed="rId6"/>
                <a:stretch>
                  <a:fillRect b="-3030"/>
                </a:stretch>
              </a:blipFill>
            </p:spPr>
            <p:txBody>
              <a:bodyPr/>
              <a:lstStyle/>
              <a:p>
                <a:r>
                  <a:rPr lang="en-US">
                    <a:noFill/>
                  </a:rPr>
                  <a:t> </a:t>
                </a:r>
              </a:p>
            </p:txBody>
          </p:sp>
        </mc:Fallback>
      </mc:AlternateContent>
      <p:sp>
        <p:nvSpPr>
          <p:cNvPr id="34" name="TextBox 33"/>
          <p:cNvSpPr txBox="1"/>
          <p:nvPr/>
        </p:nvSpPr>
        <p:spPr>
          <a:xfrm>
            <a:off x="8127030" y="4615190"/>
            <a:ext cx="611065" cy="400110"/>
          </a:xfrm>
          <a:prstGeom prst="rect">
            <a:avLst/>
          </a:prstGeom>
          <a:noFill/>
        </p:spPr>
        <p:txBody>
          <a:bodyPr wrap="none" rtlCol="0">
            <a:spAutoFit/>
          </a:bodyPr>
          <a:lstStyle/>
          <a:p>
            <a:r>
              <a:rPr lang="en-US" sz="2000" dirty="0"/>
              <a:t>(</a:t>
            </a:r>
            <a:r>
              <a:rPr lang="en-US" altLang="zh-CN" sz="2000" dirty="0"/>
              <a:t>56</a:t>
            </a:r>
            <a:r>
              <a:rPr lang="en-US" sz="2000" dirty="0"/>
              <a:t>)</a:t>
            </a:r>
          </a:p>
        </p:txBody>
      </p:sp>
      <p:sp>
        <p:nvSpPr>
          <p:cNvPr id="35" name="Rectangle 34"/>
          <p:cNvSpPr/>
          <p:nvPr/>
        </p:nvSpPr>
        <p:spPr>
          <a:xfrm>
            <a:off x="152400" y="5110555"/>
            <a:ext cx="8989404" cy="369332"/>
          </a:xfrm>
          <a:prstGeom prst="rect">
            <a:avLst/>
          </a:prstGeom>
        </p:spPr>
        <p:txBody>
          <a:bodyPr wrap="square">
            <a:spAutoFit/>
          </a:bodyPr>
          <a:lstStyle/>
          <a:p>
            <a:r>
              <a:rPr lang="en-US" sz="1800" dirty="0">
                <a:solidFill>
                  <a:srgbClr val="000000"/>
                </a:solidFill>
              </a:rPr>
              <a:t>where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36" name="Rectangle 35"/>
              <p:cNvSpPr/>
              <p:nvPr/>
            </p:nvSpPr>
            <p:spPr>
              <a:xfrm>
                <a:off x="3505200" y="5203535"/>
                <a:ext cx="279063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𝑌𝐿𝑁</m:t>
                              </m:r>
                            </m:e>
                            <m:sub>
                              <m:r>
                                <a:rPr lang="en-US" sz="2000" i="1">
                                  <a:latin typeface="Cambria Math" panose="02040503050406030204" pitchFamily="18" charset="0"/>
                                </a:rPr>
                                <m:t>𝑎𝑏𝑐</m:t>
                              </m:r>
                            </m:sub>
                          </m:sSub>
                        </m:e>
                      </m:d>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𝑍𝐿𝑁</m:t>
                                  </m:r>
                                </m:e>
                                <m:sub>
                                  <m:r>
                                    <a:rPr lang="en-US" sz="2000" i="1">
                                      <a:latin typeface="Cambria Math" panose="02040503050406030204" pitchFamily="18" charset="0"/>
                                    </a:rPr>
                                    <m:t>𝑎𝑏𝑐</m:t>
                                  </m:r>
                                </m:sub>
                              </m:sSub>
                            </m:e>
                          </m:d>
                        </m:e>
                        <m:sup>
                          <m:r>
                            <a:rPr lang="en-US" sz="2000" i="1">
                              <a:latin typeface="Cambria Math" panose="02040503050406030204" pitchFamily="18" charset="0"/>
                            </a:rPr>
                            <m:t>−1</m:t>
                          </m:r>
                        </m:sup>
                      </m:sSup>
                    </m:oMath>
                  </m:oMathPara>
                </a14:m>
                <a:endParaRPr lang="en-US" sz="2000" dirty="0"/>
              </a:p>
            </p:txBody>
          </p:sp>
        </mc:Choice>
        <mc:Fallback xmlns="">
          <p:sp>
            <p:nvSpPr>
              <p:cNvPr id="36" name="Rectangle 35"/>
              <p:cNvSpPr>
                <a:spLocks noRot="1" noChangeAspect="1" noMove="1" noResize="1" noEditPoints="1" noAdjustHandles="1" noChangeArrowheads="1" noChangeShapeType="1" noTextEdit="1"/>
              </p:cNvSpPr>
              <p:nvPr/>
            </p:nvSpPr>
            <p:spPr>
              <a:xfrm>
                <a:off x="3505200" y="5203535"/>
                <a:ext cx="2790636" cy="400110"/>
              </a:xfrm>
              <a:prstGeom prst="rect">
                <a:avLst/>
              </a:prstGeom>
              <a:blipFill>
                <a:blip r:embed="rId7"/>
                <a:stretch>
                  <a:fillRect b="-3077"/>
                </a:stretch>
              </a:blipFill>
            </p:spPr>
            <p:txBody>
              <a:bodyPr/>
              <a:lstStyle/>
              <a:p>
                <a:r>
                  <a:rPr lang="en-US">
                    <a:noFill/>
                  </a:rPr>
                  <a:t> </a:t>
                </a:r>
              </a:p>
            </p:txBody>
          </p:sp>
        </mc:Fallback>
      </mc:AlternateContent>
      <p:sp>
        <p:nvSpPr>
          <p:cNvPr id="37" name="TextBox 36"/>
          <p:cNvSpPr txBox="1"/>
          <p:nvPr/>
        </p:nvSpPr>
        <p:spPr>
          <a:xfrm>
            <a:off x="8127030" y="5112400"/>
            <a:ext cx="611065" cy="400110"/>
          </a:xfrm>
          <a:prstGeom prst="rect">
            <a:avLst/>
          </a:prstGeom>
          <a:noFill/>
        </p:spPr>
        <p:txBody>
          <a:bodyPr wrap="none" rtlCol="0">
            <a:spAutoFit/>
          </a:bodyPr>
          <a:lstStyle/>
          <a:p>
            <a:r>
              <a:rPr lang="en-US" sz="2000" dirty="0"/>
              <a:t>(</a:t>
            </a:r>
            <a:r>
              <a:rPr lang="en-US" altLang="zh-CN" sz="2000" dirty="0"/>
              <a:t>57</a:t>
            </a:r>
            <a:r>
              <a:rPr lang="en-US" sz="2000" dirty="0"/>
              <a:t>)</a:t>
            </a:r>
          </a:p>
        </p:txBody>
      </p:sp>
      <p:sp>
        <p:nvSpPr>
          <p:cNvPr id="20"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149812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738798" cy="584775"/>
          </a:xfrm>
          <a:prstGeom prst="rect">
            <a:avLst/>
          </a:prstGeom>
        </p:spPr>
        <p:txBody>
          <a:bodyPr wrap="none">
            <a:spAutoFit/>
          </a:bodyPr>
          <a:lstStyle/>
          <a:p>
            <a:r>
              <a:rPr lang="en-US" sz="3200" dirty="0">
                <a:solidFill>
                  <a:srgbClr val="C8102E"/>
                </a:solidFill>
                <a:latin typeface="+mj-lt"/>
                <a:ea typeface="+mj-ea"/>
                <a:cs typeface="+mj-cs"/>
              </a:rPr>
              <a:t>Induction Machine Model</a:t>
            </a:r>
          </a:p>
        </p:txBody>
      </p:sp>
      <p:sp>
        <p:nvSpPr>
          <p:cNvPr id="4" name="Slide Number Placeholder 3"/>
          <p:cNvSpPr>
            <a:spLocks noGrp="1"/>
          </p:cNvSpPr>
          <p:nvPr>
            <p:ph type="sldNum" sz="quarter" idx="12"/>
          </p:nvPr>
        </p:nvSpPr>
        <p:spPr/>
        <p:txBody>
          <a:bodyPr/>
          <a:lstStyle/>
          <a:p>
            <a:fld id="{5B7A2384-8C5D-49F6-8259-B9A64ECD4852}" type="slidenum">
              <a:rPr lang="en-US" sz="1100" smtClean="0"/>
              <a:t>35</a:t>
            </a:fld>
            <a:endParaRPr lang="en-US" sz="1100" dirty="0"/>
          </a:p>
        </p:txBody>
      </p:sp>
      <mc:AlternateContent xmlns:mc="http://schemas.openxmlformats.org/markup-compatibility/2006" xmlns:a14="http://schemas.microsoft.com/office/drawing/2010/main">
        <mc:Choice Requires="a14">
          <p:sp>
            <p:nvSpPr>
              <p:cNvPr id="31" name="Rectangle 30"/>
              <p:cNvSpPr/>
              <p:nvPr/>
            </p:nvSpPr>
            <p:spPr>
              <a:xfrm>
                <a:off x="3472150" y="1020808"/>
                <a:ext cx="3260380"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oMath>
                </a14:m>
                <a:r>
                  <a:rPr lang="en-US" sz="2000" dirty="0"/>
                  <a:t> </a:t>
                </a:r>
                <a14:m>
                  <m:oMath xmlns:m="http://schemas.openxmlformats.org/officeDocument/2006/math">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𝑌𝐿𝑁</m:t>
                            </m:r>
                          </m:e>
                          <m:sub>
                            <m:r>
                              <a:rPr lang="en-US" sz="2000" i="1">
                                <a:latin typeface="Cambria Math" panose="02040503050406030204" pitchFamily="18" charset="0"/>
                              </a:rPr>
                              <m:t>𝑎𝑏𝑐</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𝑉𝐿𝑁</m:t>
                            </m:r>
                          </m:e>
                          <m:sub>
                            <m:r>
                              <a:rPr lang="en-US" sz="2000" i="1">
                                <a:latin typeface="Cambria Math" panose="02040503050406030204" pitchFamily="18" charset="0"/>
                              </a:rPr>
                              <m:t>𝑎𝑏𝑐</m:t>
                            </m:r>
                          </m:sub>
                        </m:sSub>
                      </m:e>
                    </m:d>
                  </m:oMath>
                </a14:m>
                <a:endParaRPr lang="en-US" sz="2000" dirty="0"/>
              </a:p>
            </p:txBody>
          </p:sp>
        </mc:Choice>
        <mc:Fallback xmlns="">
          <p:sp>
            <p:nvSpPr>
              <p:cNvPr id="31" name="Rectangle 30"/>
              <p:cNvSpPr>
                <a:spLocks noRot="1" noChangeAspect="1" noMove="1" noResize="1" noEditPoints="1" noAdjustHandles="1" noChangeArrowheads="1" noChangeShapeType="1" noTextEdit="1"/>
              </p:cNvSpPr>
              <p:nvPr/>
            </p:nvSpPr>
            <p:spPr>
              <a:xfrm>
                <a:off x="3472150" y="1020808"/>
                <a:ext cx="3260380" cy="400110"/>
              </a:xfrm>
              <a:prstGeom prst="rect">
                <a:avLst/>
              </a:prstGeom>
              <a:blipFill>
                <a:blip r:embed="rId2"/>
                <a:stretch>
                  <a:fillRect b="-3030"/>
                </a:stretch>
              </a:blipFill>
            </p:spPr>
            <p:txBody>
              <a:bodyPr/>
              <a:lstStyle/>
              <a:p>
                <a:r>
                  <a:rPr lang="en-US">
                    <a:noFill/>
                  </a:rPr>
                  <a:t> </a:t>
                </a:r>
              </a:p>
            </p:txBody>
          </p:sp>
        </mc:Fallback>
      </mc:AlternateContent>
      <p:sp>
        <p:nvSpPr>
          <p:cNvPr id="34" name="TextBox 33"/>
          <p:cNvSpPr txBox="1"/>
          <p:nvPr/>
        </p:nvSpPr>
        <p:spPr>
          <a:xfrm>
            <a:off x="8195709" y="1020808"/>
            <a:ext cx="611065" cy="400110"/>
          </a:xfrm>
          <a:prstGeom prst="rect">
            <a:avLst/>
          </a:prstGeom>
          <a:noFill/>
        </p:spPr>
        <p:txBody>
          <a:bodyPr wrap="none" rtlCol="0">
            <a:spAutoFit/>
          </a:bodyPr>
          <a:lstStyle/>
          <a:p>
            <a:r>
              <a:rPr lang="en-US" sz="2000" dirty="0"/>
              <a:t>(</a:t>
            </a:r>
            <a:r>
              <a:rPr lang="en-US" altLang="zh-CN" sz="2000" dirty="0"/>
              <a:t>56</a:t>
            </a:r>
            <a:r>
              <a:rPr lang="en-US" sz="2000" dirty="0"/>
              <a:t>)</a:t>
            </a:r>
          </a:p>
        </p:txBody>
      </p:sp>
      <mc:AlternateContent xmlns:mc="http://schemas.openxmlformats.org/markup-compatibility/2006" xmlns:a14="http://schemas.microsoft.com/office/drawing/2010/main">
        <mc:Choice Requires="a14">
          <p:sp>
            <p:nvSpPr>
              <p:cNvPr id="20" name="Rectangle 19"/>
              <p:cNvSpPr/>
              <p:nvPr/>
            </p:nvSpPr>
            <p:spPr>
              <a:xfrm>
                <a:off x="3440619" y="647700"/>
                <a:ext cx="3067250"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𝑁</m:t>
                            </m:r>
                          </m:e>
                          <m:sub>
                            <m:r>
                              <a:rPr lang="en-US" sz="2000" i="1">
                                <a:latin typeface="Cambria Math" panose="02040503050406030204" pitchFamily="18" charset="0"/>
                              </a:rPr>
                              <m:t>𝑎𝑏𝑐</m:t>
                            </m:r>
                          </m:sub>
                        </m:sSub>
                      </m:e>
                    </m:d>
                  </m:oMath>
                </a14:m>
                <a:r>
                  <a:rPr lang="en-US" sz="2000" dirty="0"/>
                  <a:t> </a:t>
                </a:r>
                <a14:m>
                  <m:oMath xmlns:m="http://schemas.openxmlformats.org/officeDocument/2006/math">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𝑊</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𝑉𝐿𝐿</m:t>
                            </m:r>
                          </m:e>
                          <m:sub>
                            <m:r>
                              <a:rPr lang="en-US" sz="2000" i="1">
                                <a:latin typeface="Cambria Math" panose="02040503050406030204" pitchFamily="18" charset="0"/>
                              </a:rPr>
                              <m:t>𝑎𝑏𝑐</m:t>
                            </m:r>
                          </m:sub>
                        </m:sSub>
                      </m:e>
                    </m:d>
                  </m:oMath>
                </a14:m>
                <a:endParaRPr lang="en-US" sz="2000" dirty="0"/>
              </a:p>
            </p:txBody>
          </p:sp>
        </mc:Choice>
        <mc:Fallback xmlns="">
          <p:sp>
            <p:nvSpPr>
              <p:cNvPr id="20" name="Rectangle 19"/>
              <p:cNvSpPr>
                <a:spLocks noRot="1" noChangeAspect="1" noMove="1" noResize="1" noEditPoints="1" noAdjustHandles="1" noChangeArrowheads="1" noChangeShapeType="1" noTextEdit="1"/>
              </p:cNvSpPr>
              <p:nvPr/>
            </p:nvSpPr>
            <p:spPr>
              <a:xfrm>
                <a:off x="3440619" y="647700"/>
                <a:ext cx="3067250" cy="400110"/>
              </a:xfrm>
              <a:prstGeom prst="rect">
                <a:avLst/>
              </a:prstGeom>
              <a:blipFill>
                <a:blip r:embed="rId3"/>
                <a:stretch>
                  <a:fillRect b="-3030"/>
                </a:stretch>
              </a:blipFill>
            </p:spPr>
            <p:txBody>
              <a:bodyPr/>
              <a:lstStyle/>
              <a:p>
                <a:r>
                  <a:rPr lang="en-US">
                    <a:noFill/>
                  </a:rPr>
                  <a:t> </a:t>
                </a:r>
              </a:p>
            </p:txBody>
          </p:sp>
        </mc:Fallback>
      </mc:AlternateContent>
      <p:sp>
        <p:nvSpPr>
          <p:cNvPr id="26" name="TextBox 25"/>
          <p:cNvSpPr txBox="1"/>
          <p:nvPr/>
        </p:nvSpPr>
        <p:spPr>
          <a:xfrm>
            <a:off x="8206219" y="647700"/>
            <a:ext cx="611065" cy="400110"/>
          </a:xfrm>
          <a:prstGeom prst="rect">
            <a:avLst/>
          </a:prstGeom>
          <a:noFill/>
        </p:spPr>
        <p:txBody>
          <a:bodyPr wrap="none" rtlCol="0">
            <a:spAutoFit/>
          </a:bodyPr>
          <a:lstStyle/>
          <a:p>
            <a:r>
              <a:rPr lang="en-US" sz="2000" dirty="0"/>
              <a:t>(</a:t>
            </a:r>
            <a:r>
              <a:rPr lang="en-US" altLang="zh-CN" sz="2000" dirty="0"/>
              <a:t>52</a:t>
            </a:r>
            <a:r>
              <a:rPr lang="en-US" sz="2000" dirty="0"/>
              <a:t>)</a:t>
            </a:r>
          </a:p>
        </p:txBody>
      </p:sp>
      <p:sp>
        <p:nvSpPr>
          <p:cNvPr id="5" name="Rectangle 4"/>
          <p:cNvSpPr/>
          <p:nvPr/>
        </p:nvSpPr>
        <p:spPr>
          <a:xfrm>
            <a:off x="140082" y="1425862"/>
            <a:ext cx="9003918" cy="2031325"/>
          </a:xfrm>
          <a:prstGeom prst="rect">
            <a:avLst/>
          </a:prstGeom>
        </p:spPr>
        <p:txBody>
          <a:bodyPr wrap="square">
            <a:spAutoFit/>
          </a:bodyPr>
          <a:lstStyle/>
          <a:p>
            <a:pPr algn="just"/>
            <a:r>
              <a:rPr lang="en-US" sz="1800" dirty="0">
                <a:solidFill>
                  <a:srgbClr val="000000"/>
                </a:solidFill>
              </a:rPr>
              <a:t>Care must be taken in applying Equation (56) to insure that the voltages used are the line-to-neutral and not the line-to-ground voltages. If only the line-to-ground voltages are known, they must first be converted to the line-to-line values and then use Equation (52) to compute the line-to-neutral voltages.</a:t>
            </a:r>
          </a:p>
          <a:p>
            <a:pPr algn="just"/>
            <a:endParaRPr lang="en-US" sz="1800" dirty="0">
              <a:solidFill>
                <a:srgbClr val="000000"/>
              </a:solidFill>
            </a:endParaRPr>
          </a:p>
          <a:p>
            <a:pPr algn="just"/>
            <a:r>
              <a:rPr lang="en-US" sz="1800" dirty="0">
                <a:solidFill>
                  <a:srgbClr val="000000"/>
                </a:solidFill>
              </a:rPr>
              <a:t>Once the machine terminal currents and line-to-neutral voltages are known, the input phase complex powers and total three-phase input complex power can be computed:</a:t>
            </a:r>
          </a:p>
        </p:txBody>
      </p:sp>
      <mc:AlternateContent xmlns:mc="http://schemas.openxmlformats.org/markup-compatibility/2006" xmlns:a14="http://schemas.microsoft.com/office/drawing/2010/main">
        <mc:Choice Requires="a14">
          <p:sp>
            <p:nvSpPr>
              <p:cNvPr id="28" name="Rectangle 27"/>
              <p:cNvSpPr/>
              <p:nvPr/>
            </p:nvSpPr>
            <p:spPr>
              <a:xfrm>
                <a:off x="3885728" y="3575480"/>
                <a:ext cx="1851148"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𝑎</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𝑎𝑛</m:t>
                        </m:r>
                      </m:sub>
                    </m:sSub>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ea typeface="Cambria Math" panose="02040503050406030204" pitchFamily="18" charset="0"/>
                          </a:rPr>
                        </m:ctrlPr>
                      </m:sSupPr>
                      <m:e>
                        <m:d>
                          <m:dPr>
                            <m:ctrlPr>
                              <a:rPr lang="en-US" sz="200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m:t>
                                </m:r>
                              </m:sub>
                            </m:sSub>
                          </m:e>
                        </m:d>
                      </m:e>
                      <m:sup>
                        <m:r>
                          <a:rPr lang="en-US" sz="2000" b="0" i="1" smtClean="0">
                            <a:latin typeface="Cambria Math" panose="02040503050406030204" pitchFamily="18" charset="0"/>
                            <a:ea typeface="Cambria Math" panose="02040503050406030204" pitchFamily="18" charset="0"/>
                          </a:rPr>
                          <m:t>∗</m:t>
                        </m:r>
                      </m:sup>
                    </m:sSup>
                  </m:oMath>
                </a14:m>
                <a:endParaRPr lang="en-US" sz="2000" dirty="0"/>
              </a:p>
            </p:txBody>
          </p:sp>
        </mc:Choice>
        <mc:Fallback xmlns="">
          <p:sp>
            <p:nvSpPr>
              <p:cNvPr id="28" name="Rectangle 27"/>
              <p:cNvSpPr>
                <a:spLocks noRot="1" noChangeAspect="1" noMove="1" noResize="1" noEditPoints="1" noAdjustHandles="1" noChangeArrowheads="1" noChangeShapeType="1" noTextEdit="1"/>
              </p:cNvSpPr>
              <p:nvPr/>
            </p:nvSpPr>
            <p:spPr>
              <a:xfrm>
                <a:off x="3885728" y="3575480"/>
                <a:ext cx="1851148" cy="400110"/>
              </a:xfrm>
              <a:prstGeom prst="rect">
                <a:avLst/>
              </a:prstGeom>
              <a:blipFill>
                <a:blip r:embed="rId4"/>
                <a:stretch>
                  <a:fillRect/>
                </a:stretch>
              </a:blipFill>
            </p:spPr>
            <p:txBody>
              <a:bodyPr/>
              <a:lstStyle/>
              <a:p>
                <a:r>
                  <a:rPr lang="en-US">
                    <a:noFill/>
                  </a:rPr>
                  <a:t> </a:t>
                </a:r>
              </a:p>
            </p:txBody>
          </p:sp>
        </mc:Fallback>
      </mc:AlternateContent>
      <p:sp>
        <p:nvSpPr>
          <p:cNvPr id="29" name="TextBox 28"/>
          <p:cNvSpPr txBox="1"/>
          <p:nvPr/>
        </p:nvSpPr>
        <p:spPr>
          <a:xfrm>
            <a:off x="8195709" y="3429000"/>
            <a:ext cx="611065" cy="400110"/>
          </a:xfrm>
          <a:prstGeom prst="rect">
            <a:avLst/>
          </a:prstGeom>
          <a:noFill/>
        </p:spPr>
        <p:txBody>
          <a:bodyPr wrap="none" rtlCol="0">
            <a:spAutoFit/>
          </a:bodyPr>
          <a:lstStyle/>
          <a:p>
            <a:r>
              <a:rPr lang="en-US" sz="2000" dirty="0"/>
              <a:t>(</a:t>
            </a:r>
            <a:r>
              <a:rPr lang="en-US" altLang="zh-CN" sz="2000" dirty="0"/>
              <a:t>58</a:t>
            </a:r>
            <a:r>
              <a:rPr lang="en-US" sz="2000" dirty="0"/>
              <a:t>)</a:t>
            </a:r>
          </a:p>
        </p:txBody>
      </p:sp>
      <mc:AlternateContent xmlns:mc="http://schemas.openxmlformats.org/markup-compatibility/2006" xmlns:a14="http://schemas.microsoft.com/office/drawing/2010/main">
        <mc:Choice Requires="a14">
          <p:sp>
            <p:nvSpPr>
              <p:cNvPr id="30" name="Rectangle 29"/>
              <p:cNvSpPr/>
              <p:nvPr/>
            </p:nvSpPr>
            <p:spPr>
              <a:xfrm>
                <a:off x="3909375" y="3931349"/>
                <a:ext cx="1863652"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𝑏</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𝑏𝑛</m:t>
                        </m:r>
                      </m:sub>
                    </m:sSub>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ea typeface="Cambria Math" panose="02040503050406030204" pitchFamily="18" charset="0"/>
                          </a:rPr>
                        </m:ctrlPr>
                      </m:sSupPr>
                      <m:e>
                        <m:d>
                          <m:dPr>
                            <m:ctrlPr>
                              <a:rPr lang="en-US" sz="200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𝑏</m:t>
                                </m:r>
                              </m:sub>
                            </m:sSub>
                          </m:e>
                        </m:d>
                      </m:e>
                      <m:sup>
                        <m:r>
                          <a:rPr lang="en-US" sz="2000" b="0" i="1" smtClean="0">
                            <a:latin typeface="Cambria Math" panose="02040503050406030204" pitchFamily="18" charset="0"/>
                            <a:ea typeface="Cambria Math" panose="02040503050406030204" pitchFamily="18" charset="0"/>
                          </a:rPr>
                          <m:t>∗</m:t>
                        </m:r>
                      </m:sup>
                    </m:sSup>
                  </m:oMath>
                </a14:m>
                <a:endParaRPr lang="en-US" sz="2000" dirty="0"/>
              </a:p>
            </p:txBody>
          </p:sp>
        </mc:Choice>
        <mc:Fallback xmlns="">
          <p:sp>
            <p:nvSpPr>
              <p:cNvPr id="30" name="Rectangle 29"/>
              <p:cNvSpPr>
                <a:spLocks noRot="1" noChangeAspect="1" noMove="1" noResize="1" noEditPoints="1" noAdjustHandles="1" noChangeArrowheads="1" noChangeShapeType="1" noTextEdit="1"/>
              </p:cNvSpPr>
              <p:nvPr/>
            </p:nvSpPr>
            <p:spPr>
              <a:xfrm>
                <a:off x="3909375" y="3931349"/>
                <a:ext cx="1863652" cy="400110"/>
              </a:xfrm>
              <a:prstGeom prst="rect">
                <a:avLst/>
              </a:prstGeom>
              <a:blipFill>
                <a:blip r:embed="rId5"/>
                <a:stretch>
                  <a:fillRect b="-1515"/>
                </a:stretch>
              </a:blipFill>
            </p:spPr>
            <p:txBody>
              <a:bodyPr/>
              <a:lstStyle/>
              <a:p>
                <a:r>
                  <a:rPr lang="en-US">
                    <a:noFill/>
                  </a:rPr>
                  <a:t> </a:t>
                </a:r>
              </a:p>
            </p:txBody>
          </p:sp>
        </mc:Fallback>
      </mc:AlternateContent>
      <p:sp>
        <p:nvSpPr>
          <p:cNvPr id="32" name="TextBox 31"/>
          <p:cNvSpPr txBox="1"/>
          <p:nvPr/>
        </p:nvSpPr>
        <p:spPr>
          <a:xfrm>
            <a:off x="8195708" y="3792915"/>
            <a:ext cx="611065" cy="400110"/>
          </a:xfrm>
          <a:prstGeom prst="rect">
            <a:avLst/>
          </a:prstGeom>
          <a:noFill/>
        </p:spPr>
        <p:txBody>
          <a:bodyPr wrap="none" rtlCol="0">
            <a:spAutoFit/>
          </a:bodyPr>
          <a:lstStyle/>
          <a:p>
            <a:r>
              <a:rPr lang="en-US" sz="2000" dirty="0"/>
              <a:t>(</a:t>
            </a:r>
            <a:r>
              <a:rPr lang="en-US" altLang="zh-CN" sz="2000" dirty="0"/>
              <a:t>59</a:t>
            </a:r>
            <a:r>
              <a:rPr lang="en-US" sz="2000" dirty="0"/>
              <a:t>)</a:t>
            </a:r>
          </a:p>
        </p:txBody>
      </p:sp>
      <mc:AlternateContent xmlns:mc="http://schemas.openxmlformats.org/markup-compatibility/2006" xmlns:a14="http://schemas.microsoft.com/office/drawing/2010/main">
        <mc:Choice Requires="a14">
          <p:sp>
            <p:nvSpPr>
              <p:cNvPr id="33" name="Rectangle 32"/>
              <p:cNvSpPr/>
              <p:nvPr/>
            </p:nvSpPr>
            <p:spPr>
              <a:xfrm>
                <a:off x="3909375" y="4349285"/>
                <a:ext cx="1786643"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𝑐</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𝑐𝑛</m:t>
                        </m:r>
                      </m:sub>
                    </m:sSub>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ea typeface="Cambria Math" panose="02040503050406030204" pitchFamily="18" charset="0"/>
                          </a:rPr>
                        </m:ctrlPr>
                      </m:sSupPr>
                      <m:e>
                        <m:d>
                          <m:dPr>
                            <m:ctrlPr>
                              <a:rPr lang="en-US" sz="200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𝑐</m:t>
                                </m:r>
                              </m:sub>
                            </m:sSub>
                          </m:e>
                        </m:d>
                      </m:e>
                      <m:sup>
                        <m:r>
                          <a:rPr lang="en-US" sz="2000" b="0" i="1" smtClean="0">
                            <a:latin typeface="Cambria Math" panose="02040503050406030204" pitchFamily="18" charset="0"/>
                            <a:ea typeface="Cambria Math" panose="02040503050406030204" pitchFamily="18" charset="0"/>
                          </a:rPr>
                          <m:t>∗</m:t>
                        </m:r>
                      </m:sup>
                    </m:sSup>
                  </m:oMath>
                </a14:m>
                <a:endParaRPr lang="en-US" sz="2000" dirty="0"/>
              </a:p>
            </p:txBody>
          </p:sp>
        </mc:Choice>
        <mc:Fallback xmlns="">
          <p:sp>
            <p:nvSpPr>
              <p:cNvPr id="33" name="Rectangle 32"/>
              <p:cNvSpPr>
                <a:spLocks noRot="1" noChangeAspect="1" noMove="1" noResize="1" noEditPoints="1" noAdjustHandles="1" noChangeArrowheads="1" noChangeShapeType="1" noTextEdit="1"/>
              </p:cNvSpPr>
              <p:nvPr/>
            </p:nvSpPr>
            <p:spPr>
              <a:xfrm>
                <a:off x="3909375" y="4349285"/>
                <a:ext cx="1786643" cy="400110"/>
              </a:xfrm>
              <a:prstGeom prst="rect">
                <a:avLst/>
              </a:prstGeom>
              <a:blipFill>
                <a:blip r:embed="rId6"/>
                <a:stretch>
                  <a:fillRect/>
                </a:stretch>
              </a:blipFill>
            </p:spPr>
            <p:txBody>
              <a:bodyPr/>
              <a:lstStyle/>
              <a:p>
                <a:r>
                  <a:rPr lang="en-US">
                    <a:noFill/>
                  </a:rPr>
                  <a:t> </a:t>
                </a:r>
              </a:p>
            </p:txBody>
          </p:sp>
        </mc:Fallback>
      </mc:AlternateContent>
      <p:sp>
        <p:nvSpPr>
          <p:cNvPr id="38" name="TextBox 37"/>
          <p:cNvSpPr txBox="1"/>
          <p:nvPr/>
        </p:nvSpPr>
        <p:spPr>
          <a:xfrm>
            <a:off x="8195708" y="4264464"/>
            <a:ext cx="611065" cy="400110"/>
          </a:xfrm>
          <a:prstGeom prst="rect">
            <a:avLst/>
          </a:prstGeom>
          <a:noFill/>
        </p:spPr>
        <p:txBody>
          <a:bodyPr wrap="none" rtlCol="0">
            <a:spAutoFit/>
          </a:bodyPr>
          <a:lstStyle/>
          <a:p>
            <a:r>
              <a:rPr lang="en-US" sz="2000" dirty="0"/>
              <a:t>(</a:t>
            </a:r>
            <a:r>
              <a:rPr lang="en-US" altLang="zh-CN" sz="2000" dirty="0"/>
              <a:t>60</a:t>
            </a:r>
            <a:r>
              <a:rPr lang="en-US" sz="2000" dirty="0"/>
              <a:t>)</a:t>
            </a:r>
          </a:p>
        </p:txBody>
      </p:sp>
      <mc:AlternateContent xmlns:mc="http://schemas.openxmlformats.org/markup-compatibility/2006" xmlns:a14="http://schemas.microsoft.com/office/drawing/2010/main">
        <mc:Choice Requires="a14">
          <p:sp>
            <p:nvSpPr>
              <p:cNvPr id="9" name="Rectangle 8"/>
              <p:cNvSpPr/>
              <p:nvPr/>
            </p:nvSpPr>
            <p:spPr>
              <a:xfrm>
                <a:off x="3581400" y="4781490"/>
                <a:ext cx="258423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𝑇𝑜𝑡𝑎𝑙</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𝑎</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𝑐</m:t>
                          </m:r>
                        </m:sub>
                      </m:sSub>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3581400" y="4781490"/>
                <a:ext cx="2584234" cy="400110"/>
              </a:xfrm>
              <a:prstGeom prst="rect">
                <a:avLst/>
              </a:prstGeom>
              <a:blipFill>
                <a:blip r:embed="rId7"/>
                <a:stretch>
                  <a:fillRect b="-3030"/>
                </a:stretch>
              </a:blipFill>
            </p:spPr>
            <p:txBody>
              <a:bodyPr/>
              <a:lstStyle/>
              <a:p>
                <a:r>
                  <a:rPr lang="en-US">
                    <a:noFill/>
                  </a:rPr>
                  <a:t> </a:t>
                </a:r>
              </a:p>
            </p:txBody>
          </p:sp>
        </mc:Fallback>
      </mc:AlternateContent>
      <p:sp>
        <p:nvSpPr>
          <p:cNvPr id="40" name="TextBox 39"/>
          <p:cNvSpPr txBox="1"/>
          <p:nvPr/>
        </p:nvSpPr>
        <p:spPr>
          <a:xfrm>
            <a:off x="8195707" y="4712195"/>
            <a:ext cx="611065" cy="400110"/>
          </a:xfrm>
          <a:prstGeom prst="rect">
            <a:avLst/>
          </a:prstGeom>
          <a:noFill/>
        </p:spPr>
        <p:txBody>
          <a:bodyPr wrap="none" rtlCol="0">
            <a:spAutoFit/>
          </a:bodyPr>
          <a:lstStyle/>
          <a:p>
            <a:r>
              <a:rPr lang="en-US" sz="2000" dirty="0"/>
              <a:t>(</a:t>
            </a:r>
            <a:r>
              <a:rPr lang="en-US" altLang="zh-CN" sz="2000" dirty="0"/>
              <a:t>61</a:t>
            </a:r>
            <a:r>
              <a:rPr lang="en-US" sz="2000" dirty="0"/>
              <a:t>)</a:t>
            </a:r>
          </a:p>
        </p:txBody>
      </p:sp>
      <p:sp>
        <p:nvSpPr>
          <p:cNvPr id="10" name="Rectangle 9"/>
          <p:cNvSpPr/>
          <p:nvPr/>
        </p:nvSpPr>
        <p:spPr>
          <a:xfrm>
            <a:off x="140082" y="5169810"/>
            <a:ext cx="8991600" cy="923330"/>
          </a:xfrm>
          <a:prstGeom prst="rect">
            <a:avLst/>
          </a:prstGeom>
        </p:spPr>
        <p:txBody>
          <a:bodyPr wrap="square">
            <a:spAutoFit/>
          </a:bodyPr>
          <a:lstStyle/>
          <a:p>
            <a:pPr algn="just"/>
            <a:r>
              <a:rPr lang="en-US" sz="1800" dirty="0">
                <a:solidFill>
                  <a:srgbClr val="000000"/>
                </a:solidFill>
              </a:rPr>
              <a:t>Many times the only voltages known will be the magnitudes of the three line-to-line voltages at the machine terminals. When this is the case, the Law of Cosines must be used to compute the angles associated with the measured magnitudes.</a:t>
            </a:r>
            <a:endParaRPr lang="en-US" sz="1800" dirty="0">
              <a:solidFill>
                <a:srgbClr val="000000"/>
              </a:solidFill>
              <a:effectLst/>
            </a:endParaRPr>
          </a:p>
        </p:txBody>
      </p:sp>
      <p:sp>
        <p:nvSpPr>
          <p:cNvPr id="18"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921746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632276" cy="584775"/>
          </a:xfrm>
          <a:prstGeom prst="rect">
            <a:avLst/>
          </a:prstGeom>
        </p:spPr>
        <p:txBody>
          <a:bodyPr wrap="none">
            <a:spAutoFit/>
          </a:bodyPr>
          <a:lstStyle/>
          <a:p>
            <a:r>
              <a:rPr lang="en-US" sz="3200" dirty="0">
                <a:solidFill>
                  <a:srgbClr val="C8102E"/>
                </a:solidFill>
                <a:latin typeface="+mj-lt"/>
                <a:ea typeface="+mj-ea"/>
                <a:cs typeface="+mj-cs"/>
              </a:rPr>
              <a:t>Equivalent T circuit</a:t>
            </a:r>
          </a:p>
        </p:txBody>
      </p:sp>
      <p:sp>
        <p:nvSpPr>
          <p:cNvPr id="4" name="Slide Number Placeholder 3"/>
          <p:cNvSpPr>
            <a:spLocks noGrp="1"/>
          </p:cNvSpPr>
          <p:nvPr>
            <p:ph type="sldNum" sz="quarter" idx="12"/>
          </p:nvPr>
        </p:nvSpPr>
        <p:spPr/>
        <p:txBody>
          <a:bodyPr/>
          <a:lstStyle/>
          <a:p>
            <a:fld id="{5B7A2384-8C5D-49F6-8259-B9A64ECD4852}" type="slidenum">
              <a:rPr lang="en-US" smtClean="0"/>
              <a:t>36</a:t>
            </a:fld>
            <a:endParaRPr lang="en-US" dirty="0"/>
          </a:p>
        </p:txBody>
      </p:sp>
      <p:sp>
        <p:nvSpPr>
          <p:cNvPr id="15" name="TextBox 14"/>
          <p:cNvSpPr txBox="1"/>
          <p:nvPr/>
        </p:nvSpPr>
        <p:spPr>
          <a:xfrm>
            <a:off x="1524000" y="5592748"/>
            <a:ext cx="6396503" cy="369332"/>
          </a:xfrm>
          <a:prstGeom prst="rect">
            <a:avLst/>
          </a:prstGeom>
          <a:noFill/>
        </p:spPr>
        <p:txBody>
          <a:bodyPr wrap="square" rtlCol="0">
            <a:spAutoFit/>
          </a:bodyPr>
          <a:lstStyle/>
          <a:p>
            <a:pPr algn="ctr"/>
            <a:r>
              <a:rPr lang="en-US" dirty="0"/>
              <a:t>Fig.6 Equivalent T circuit </a:t>
            </a:r>
          </a:p>
        </p:txBody>
      </p:sp>
      <p:sp>
        <p:nvSpPr>
          <p:cNvPr id="6" name="Rectangle 5"/>
          <p:cNvSpPr/>
          <p:nvPr/>
        </p:nvSpPr>
        <p:spPr>
          <a:xfrm>
            <a:off x="152400" y="649952"/>
            <a:ext cx="8991600" cy="3170099"/>
          </a:xfrm>
          <a:prstGeom prst="rect">
            <a:avLst/>
          </a:prstGeom>
        </p:spPr>
        <p:txBody>
          <a:bodyPr wrap="square">
            <a:spAutoFit/>
          </a:bodyPr>
          <a:lstStyle/>
          <a:p>
            <a:pPr algn="just"/>
            <a:r>
              <a:rPr lang="en-US" sz="2000" dirty="0">
                <a:solidFill>
                  <a:srgbClr val="000000"/>
                </a:solidFill>
              </a:rPr>
              <a:t>Once the terminal line-to-neutral voltages and currents are known, it is desired to analyze what is happening inside the machine. In particular, the stator and rotor losses are needed in addition to the “converted” shaft power. A method of performing the internal analysis can be developed in the phase frame by starting with the sequence networks. Fig.5 can be modified by removing </a:t>
            </a:r>
            <a:r>
              <a:rPr lang="en-US" sz="2000" i="1" dirty="0">
                <a:solidFill>
                  <a:srgbClr val="000000"/>
                </a:solidFill>
              </a:rPr>
              <a:t>RL</a:t>
            </a:r>
            <a:r>
              <a:rPr lang="en-US" sz="2000" dirty="0">
                <a:solidFill>
                  <a:srgbClr val="000000"/>
                </a:solidFill>
              </a:rPr>
              <a:t>, which represents the “load resistance” in the positive and negative sequence networks. The resulting networks will be modeled using </a:t>
            </a:r>
            <a:r>
              <a:rPr lang="en-US" sz="2000" i="1" dirty="0">
                <a:solidFill>
                  <a:srgbClr val="000000"/>
                </a:solidFill>
              </a:rPr>
              <a:t>A, B, C</a:t>
            </a:r>
            <a:r>
              <a:rPr lang="en-US" sz="2000" dirty="0">
                <a:solidFill>
                  <a:srgbClr val="000000"/>
                </a:solidFill>
              </a:rPr>
              <a:t>, and </a:t>
            </a:r>
            <a:r>
              <a:rPr lang="en-US" sz="2000" i="1" dirty="0">
                <a:solidFill>
                  <a:srgbClr val="000000"/>
                </a:solidFill>
              </a:rPr>
              <a:t>D</a:t>
            </a:r>
            <a:r>
              <a:rPr lang="en-US" sz="2000" dirty="0">
                <a:solidFill>
                  <a:srgbClr val="000000"/>
                </a:solidFill>
              </a:rPr>
              <a:t> parameters. The equivalent T circuit (</a:t>
            </a:r>
            <a:r>
              <a:rPr lang="en-US" sz="2000" i="1" dirty="0">
                <a:solidFill>
                  <a:srgbClr val="000000"/>
                </a:solidFill>
              </a:rPr>
              <a:t>RL</a:t>
            </a:r>
            <a:r>
              <a:rPr lang="en-US" sz="2000" dirty="0">
                <a:solidFill>
                  <a:srgbClr val="000000"/>
                </a:solidFill>
              </a:rPr>
              <a:t> removed) is shown in Fig.6. This circuit can represent both the positive and negative sequence networks. The only difference (if any) will be between the numerical values of the sequence stator and rotor impedances.</a:t>
            </a:r>
            <a:endParaRPr lang="en-US" sz="2000" dirty="0">
              <a:solidFill>
                <a:srgbClr val="000000"/>
              </a:solidFill>
              <a:effectLst/>
            </a:endParaRPr>
          </a:p>
        </p:txBody>
      </p:sp>
      <p:pic>
        <p:nvPicPr>
          <p:cNvPr id="8" name="Picture 7"/>
          <p:cNvPicPr>
            <a:picLocks noChangeAspect="1"/>
          </p:cNvPicPr>
          <p:nvPr/>
        </p:nvPicPr>
        <p:blipFill>
          <a:blip r:embed="rId2"/>
          <a:stretch>
            <a:fillRect/>
          </a:stretch>
        </p:blipFill>
        <p:spPr>
          <a:xfrm>
            <a:off x="1658742" y="3820051"/>
            <a:ext cx="6571910" cy="1784279"/>
          </a:xfrm>
          <a:prstGeom prst="rect">
            <a:avLst/>
          </a:prstGeom>
        </p:spPr>
      </p:pic>
      <p:sp>
        <p:nvSpPr>
          <p:cNvPr id="7"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806578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632276" cy="584775"/>
          </a:xfrm>
          <a:prstGeom prst="rect">
            <a:avLst/>
          </a:prstGeom>
        </p:spPr>
        <p:txBody>
          <a:bodyPr wrap="none">
            <a:spAutoFit/>
          </a:bodyPr>
          <a:lstStyle/>
          <a:p>
            <a:r>
              <a:rPr lang="en-US" sz="3200" dirty="0">
                <a:solidFill>
                  <a:srgbClr val="C8102E"/>
                </a:solidFill>
                <a:latin typeface="+mj-lt"/>
                <a:ea typeface="+mj-ea"/>
                <a:cs typeface="+mj-cs"/>
              </a:rPr>
              <a:t>Equivalent T circuit</a:t>
            </a:r>
          </a:p>
        </p:txBody>
      </p:sp>
      <p:sp>
        <p:nvSpPr>
          <p:cNvPr id="4" name="Slide Number Placeholder 3"/>
          <p:cNvSpPr>
            <a:spLocks noGrp="1"/>
          </p:cNvSpPr>
          <p:nvPr>
            <p:ph type="sldNum" sz="quarter" idx="12"/>
          </p:nvPr>
        </p:nvSpPr>
        <p:spPr/>
        <p:txBody>
          <a:bodyPr/>
          <a:lstStyle/>
          <a:p>
            <a:fld id="{5B7A2384-8C5D-49F6-8259-B9A64ECD4852}" type="slidenum">
              <a:rPr lang="en-US" sz="1100" smtClean="0"/>
              <a:t>37</a:t>
            </a:fld>
            <a:endParaRPr lang="en-US" sz="1100" dirty="0"/>
          </a:p>
        </p:txBody>
      </p:sp>
      <p:sp>
        <p:nvSpPr>
          <p:cNvPr id="15" name="TextBox 14"/>
          <p:cNvSpPr txBox="1"/>
          <p:nvPr/>
        </p:nvSpPr>
        <p:spPr>
          <a:xfrm>
            <a:off x="2590800" y="5450771"/>
            <a:ext cx="6396503" cy="400110"/>
          </a:xfrm>
          <a:prstGeom prst="rect">
            <a:avLst/>
          </a:prstGeom>
          <a:noFill/>
        </p:spPr>
        <p:txBody>
          <a:bodyPr wrap="square" rtlCol="0">
            <a:spAutoFit/>
          </a:bodyPr>
          <a:lstStyle/>
          <a:p>
            <a:pPr algn="ctr"/>
            <a:r>
              <a:rPr lang="en-US" sz="2000" dirty="0"/>
              <a:t>Fig.6 Equivalent T circuit </a:t>
            </a:r>
          </a:p>
        </p:txBody>
      </p:sp>
      <p:pic>
        <p:nvPicPr>
          <p:cNvPr id="8" name="Picture 7"/>
          <p:cNvPicPr>
            <a:picLocks noChangeAspect="1"/>
          </p:cNvPicPr>
          <p:nvPr/>
        </p:nvPicPr>
        <p:blipFill>
          <a:blip r:embed="rId2"/>
          <a:stretch>
            <a:fillRect/>
          </a:stretch>
        </p:blipFill>
        <p:spPr>
          <a:xfrm>
            <a:off x="3341389" y="4087350"/>
            <a:ext cx="5193743" cy="1410105"/>
          </a:xfrm>
          <a:prstGeom prst="rect">
            <a:avLst/>
          </a:prstGeom>
        </p:spPr>
      </p:pic>
      <p:sp>
        <p:nvSpPr>
          <p:cNvPr id="2" name="Rectangle 1"/>
          <p:cNvSpPr/>
          <p:nvPr/>
        </p:nvSpPr>
        <p:spPr>
          <a:xfrm>
            <a:off x="152400" y="609600"/>
            <a:ext cx="4572000" cy="369332"/>
          </a:xfrm>
          <a:prstGeom prst="rect">
            <a:avLst/>
          </a:prstGeom>
        </p:spPr>
        <p:txBody>
          <a:bodyPr>
            <a:spAutoFit/>
          </a:bodyPr>
          <a:lstStyle/>
          <a:p>
            <a:r>
              <a:rPr lang="en-US" sz="1800" dirty="0">
                <a:solidFill>
                  <a:srgbClr val="000000"/>
                </a:solidFill>
              </a:rPr>
              <a:t>In Fig.6,</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7" name="TextBox 6"/>
              <p:cNvSpPr txBox="1"/>
              <p:nvPr/>
            </p:nvSpPr>
            <p:spPr>
              <a:xfrm>
                <a:off x="4087180" y="726462"/>
                <a:ext cx="1249253" cy="6321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𝑌𝑚</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𝑗𝑋𝑚</m:t>
                          </m:r>
                        </m:den>
                      </m:f>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4087180" y="726462"/>
                <a:ext cx="1249253" cy="632161"/>
              </a:xfrm>
              <a:prstGeom prst="rect">
                <a:avLst/>
              </a:prstGeom>
              <a:blipFill>
                <a:blip r:embed="rId3"/>
                <a:stretch>
                  <a:fillRect/>
                </a:stretch>
              </a:blipFill>
            </p:spPr>
            <p:txBody>
              <a:bodyPr/>
              <a:lstStyle/>
              <a:p>
                <a:r>
                  <a:rPr lang="en-US">
                    <a:noFill/>
                  </a:rPr>
                  <a:t> </a:t>
                </a:r>
              </a:p>
            </p:txBody>
          </p:sp>
        </mc:Fallback>
      </mc:AlternateContent>
      <p:sp>
        <p:nvSpPr>
          <p:cNvPr id="10" name="TextBox 9"/>
          <p:cNvSpPr txBox="1"/>
          <p:nvPr/>
        </p:nvSpPr>
        <p:spPr>
          <a:xfrm>
            <a:off x="8229600" y="828940"/>
            <a:ext cx="611065" cy="400110"/>
          </a:xfrm>
          <a:prstGeom prst="rect">
            <a:avLst/>
          </a:prstGeom>
          <a:noFill/>
        </p:spPr>
        <p:txBody>
          <a:bodyPr wrap="none" rtlCol="0">
            <a:spAutoFit/>
          </a:bodyPr>
          <a:lstStyle/>
          <a:p>
            <a:r>
              <a:rPr lang="en-US" sz="2000" dirty="0"/>
              <a:t>(</a:t>
            </a:r>
            <a:r>
              <a:rPr lang="en-US" altLang="zh-CN" sz="2000" dirty="0"/>
              <a:t>62</a:t>
            </a:r>
            <a:r>
              <a:rPr lang="en-US" sz="2000" dirty="0"/>
              <a:t>)</a:t>
            </a:r>
          </a:p>
        </p:txBody>
      </p:sp>
      <p:sp>
        <p:nvSpPr>
          <p:cNvPr id="9" name="Rectangle 8"/>
          <p:cNvSpPr/>
          <p:nvPr/>
        </p:nvSpPr>
        <p:spPr>
          <a:xfrm>
            <a:off x="144516" y="1379042"/>
            <a:ext cx="8999483" cy="369332"/>
          </a:xfrm>
          <a:prstGeom prst="rect">
            <a:avLst/>
          </a:prstGeom>
        </p:spPr>
        <p:txBody>
          <a:bodyPr wrap="square">
            <a:spAutoFit/>
          </a:bodyPr>
          <a:lstStyle/>
          <a:p>
            <a:r>
              <a:rPr lang="en-US" sz="1800" dirty="0">
                <a:solidFill>
                  <a:srgbClr val="000000"/>
                </a:solidFill>
              </a:rPr>
              <a:t>Define the sequence stator and rotor impedances: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0"/>
              <p:cNvSpPr/>
              <p:nvPr/>
            </p:nvSpPr>
            <p:spPr>
              <a:xfrm>
                <a:off x="4018438" y="1775256"/>
                <a:ext cx="204921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𝑍𝑠</m:t>
                          </m:r>
                        </m:e>
                        <m:sub>
                          <m:r>
                            <a:rPr lang="en-US" sz="2000" b="0" i="1" smtClean="0">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𝑅</m:t>
                          </m:r>
                          <m:r>
                            <a:rPr lang="en-US" sz="2000" i="1">
                              <a:latin typeface="Cambria Math" panose="02040503050406030204" pitchFamily="18" charset="0"/>
                            </a:rPr>
                            <m:t>𝑠</m:t>
                          </m:r>
                        </m:e>
                        <m:sub>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𝑗𝑋</m:t>
                          </m:r>
                          <m:r>
                            <a:rPr lang="en-US" sz="2000" i="1">
                              <a:latin typeface="Cambria Math" panose="02040503050406030204" pitchFamily="18" charset="0"/>
                            </a:rPr>
                            <m:t>𝑠</m:t>
                          </m:r>
                        </m:e>
                        <m:sub>
                          <m:r>
                            <a:rPr lang="en-US" sz="2000" i="1">
                              <a:latin typeface="Cambria Math" panose="02040503050406030204" pitchFamily="18" charset="0"/>
                            </a:rPr>
                            <m:t>𝑖</m:t>
                          </m:r>
                        </m:sub>
                      </m:sSub>
                    </m:oMath>
                  </m:oMathPara>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4018438" y="1775256"/>
                <a:ext cx="2049215" cy="400110"/>
              </a:xfrm>
              <a:prstGeom prst="rect">
                <a:avLst/>
              </a:prstGeom>
              <a:blipFill>
                <a:blip r:embed="rId4"/>
                <a:stretch>
                  <a:fillRect b="-15152"/>
                </a:stretch>
              </a:blipFill>
            </p:spPr>
            <p:txBody>
              <a:bodyPr/>
              <a:lstStyle/>
              <a:p>
                <a:r>
                  <a:rPr lang="en-US">
                    <a:noFill/>
                  </a:rPr>
                  <a:t> </a:t>
                </a:r>
              </a:p>
            </p:txBody>
          </p:sp>
        </mc:Fallback>
      </mc:AlternateContent>
      <p:sp>
        <p:nvSpPr>
          <p:cNvPr id="13" name="TextBox 12"/>
          <p:cNvSpPr txBox="1"/>
          <p:nvPr/>
        </p:nvSpPr>
        <p:spPr>
          <a:xfrm>
            <a:off x="8229600" y="1775256"/>
            <a:ext cx="611065" cy="400110"/>
          </a:xfrm>
          <a:prstGeom prst="rect">
            <a:avLst/>
          </a:prstGeom>
          <a:noFill/>
        </p:spPr>
        <p:txBody>
          <a:bodyPr wrap="none" rtlCol="0">
            <a:spAutoFit/>
          </a:bodyPr>
          <a:lstStyle/>
          <a:p>
            <a:r>
              <a:rPr lang="en-US" sz="2000" dirty="0"/>
              <a:t>(</a:t>
            </a:r>
            <a:r>
              <a:rPr lang="en-US" altLang="zh-CN" sz="2000" dirty="0"/>
              <a:t>63</a:t>
            </a:r>
            <a:r>
              <a:rPr lang="en-US" sz="2000" dirty="0"/>
              <a:t>)</a:t>
            </a:r>
          </a:p>
        </p:txBody>
      </p:sp>
      <mc:AlternateContent xmlns:mc="http://schemas.openxmlformats.org/markup-compatibility/2006" xmlns:a14="http://schemas.microsoft.com/office/drawing/2010/main">
        <mc:Choice Requires="a14">
          <p:sp>
            <p:nvSpPr>
              <p:cNvPr id="14" name="Rectangle 13"/>
              <p:cNvSpPr/>
              <p:nvPr/>
            </p:nvSpPr>
            <p:spPr>
              <a:xfrm>
                <a:off x="4018438" y="2219944"/>
                <a:ext cx="199323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𝑍𝑟</m:t>
                          </m:r>
                        </m:e>
                        <m:sub>
                          <m:r>
                            <a:rPr lang="en-US" sz="2000" b="0" i="1" smtClean="0">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𝑅𝑟</m:t>
                          </m:r>
                        </m:e>
                        <m:sub>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𝑗𝑋𝑟</m:t>
                          </m:r>
                        </m:e>
                        <m:sub>
                          <m:r>
                            <a:rPr lang="en-US" sz="2000" i="1">
                              <a:latin typeface="Cambria Math" panose="02040503050406030204" pitchFamily="18" charset="0"/>
                            </a:rPr>
                            <m:t>𝑖</m:t>
                          </m:r>
                        </m:sub>
                      </m:sSub>
                    </m:oMath>
                  </m:oMathPara>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4018438" y="2219944"/>
                <a:ext cx="1993238" cy="400110"/>
              </a:xfrm>
              <a:prstGeom prst="rect">
                <a:avLst/>
              </a:prstGeom>
              <a:blipFill>
                <a:blip r:embed="rId5"/>
                <a:stretch>
                  <a:fillRect b="-15152"/>
                </a:stretch>
              </a:blipFill>
            </p:spPr>
            <p:txBody>
              <a:bodyPr/>
              <a:lstStyle/>
              <a:p>
                <a:r>
                  <a:rPr lang="en-US">
                    <a:noFill/>
                  </a:rPr>
                  <a:t> </a:t>
                </a:r>
              </a:p>
            </p:txBody>
          </p:sp>
        </mc:Fallback>
      </mc:AlternateContent>
      <p:sp>
        <p:nvSpPr>
          <p:cNvPr id="16" name="TextBox 15"/>
          <p:cNvSpPr txBox="1"/>
          <p:nvPr/>
        </p:nvSpPr>
        <p:spPr>
          <a:xfrm>
            <a:off x="8229600" y="2219944"/>
            <a:ext cx="611065" cy="400110"/>
          </a:xfrm>
          <a:prstGeom prst="rect">
            <a:avLst/>
          </a:prstGeom>
          <a:noFill/>
        </p:spPr>
        <p:txBody>
          <a:bodyPr wrap="none" rtlCol="0">
            <a:spAutoFit/>
          </a:bodyPr>
          <a:lstStyle/>
          <a:p>
            <a:r>
              <a:rPr lang="en-US" sz="2000" dirty="0"/>
              <a:t>(</a:t>
            </a:r>
            <a:r>
              <a:rPr lang="en-US" altLang="zh-CN" sz="2000" dirty="0"/>
              <a:t>64</a:t>
            </a:r>
            <a:r>
              <a:rPr lang="en-US" sz="2000" dirty="0"/>
              <a:t>)</a:t>
            </a:r>
          </a:p>
        </p:txBody>
      </p:sp>
      <p:sp>
        <p:nvSpPr>
          <p:cNvPr id="12" name="Rectangle 11"/>
          <p:cNvSpPr/>
          <p:nvPr/>
        </p:nvSpPr>
        <p:spPr>
          <a:xfrm>
            <a:off x="152400" y="2510494"/>
            <a:ext cx="9067800" cy="646331"/>
          </a:xfrm>
          <a:prstGeom prst="rect">
            <a:avLst/>
          </a:prstGeom>
        </p:spPr>
        <p:txBody>
          <a:bodyPr wrap="square">
            <a:spAutoFit/>
          </a:bodyPr>
          <a:lstStyle/>
          <a:p>
            <a:r>
              <a:rPr lang="en-US" sz="1800" dirty="0">
                <a:solidFill>
                  <a:srgbClr val="000000"/>
                </a:solidFill>
              </a:rPr>
              <a:t>The positive and negative sequence </a:t>
            </a:r>
            <a:r>
              <a:rPr lang="en-US" sz="1800" i="1" dirty="0">
                <a:solidFill>
                  <a:srgbClr val="000000"/>
                </a:solidFill>
              </a:rPr>
              <a:t>A, B, C</a:t>
            </a:r>
            <a:r>
              <a:rPr lang="en-US" sz="1800" dirty="0">
                <a:solidFill>
                  <a:srgbClr val="000000"/>
                </a:solidFill>
              </a:rPr>
              <a:t>, and </a:t>
            </a:r>
            <a:r>
              <a:rPr lang="en-US" sz="1800" i="1" dirty="0">
                <a:solidFill>
                  <a:srgbClr val="000000"/>
                </a:solidFill>
              </a:rPr>
              <a:t>D</a:t>
            </a:r>
            <a:r>
              <a:rPr lang="en-US" sz="1800" dirty="0">
                <a:solidFill>
                  <a:srgbClr val="000000"/>
                </a:solidFill>
              </a:rPr>
              <a:t> parameters of the unsymmetrical T circuit of Fig.6 are given by</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7" name="Rectangle 16"/>
              <p:cNvSpPr/>
              <p:nvPr/>
            </p:nvSpPr>
            <p:spPr>
              <a:xfrm>
                <a:off x="1143000" y="3143185"/>
                <a:ext cx="247715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𝐴𝑚</m:t>
                          </m:r>
                        </m:e>
                        <m:sub>
                          <m:r>
                            <a:rPr lang="en-US" sz="2000" b="0" i="1" smtClean="0">
                              <a:latin typeface="Cambria Math" panose="02040503050406030204" pitchFamily="18" charset="0"/>
                            </a:rPr>
                            <m:t>𝑖</m:t>
                          </m:r>
                        </m:sub>
                      </m:sSub>
                      <m:r>
                        <a:rPr lang="en-US" sz="2000" i="1">
                          <a:latin typeface="Cambria Math" panose="02040503050406030204" pitchFamily="18" charset="0"/>
                        </a:rPr>
                        <m:t>=</m:t>
                      </m:r>
                      <m:r>
                        <a:rPr lang="en-US" sz="2000" b="0" i="1" smtClean="0">
                          <a:latin typeface="Cambria Math" panose="02040503050406030204" pitchFamily="18" charset="0"/>
                        </a:rPr>
                        <m:t>1+</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𝑌𝑚</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𝑍</m:t>
                          </m:r>
                          <m:r>
                            <a:rPr lang="en-US" sz="2000" i="1">
                              <a:latin typeface="Cambria Math" panose="02040503050406030204" pitchFamily="18" charset="0"/>
                            </a:rPr>
                            <m:t>𝑠</m:t>
                          </m:r>
                        </m:e>
                        <m:sub>
                          <m:r>
                            <a:rPr lang="en-US" sz="2000" i="1">
                              <a:latin typeface="Cambria Math" panose="02040503050406030204" pitchFamily="18" charset="0"/>
                            </a:rPr>
                            <m:t>𝑖</m:t>
                          </m:r>
                        </m:sub>
                      </m:sSub>
                    </m:oMath>
                  </m:oMathPara>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1143000" y="3143185"/>
                <a:ext cx="2477153" cy="400110"/>
              </a:xfrm>
              <a:prstGeom prst="rect">
                <a:avLst/>
              </a:prstGeom>
              <a:blipFill>
                <a:blip r:embed="rId6"/>
                <a:stretch>
                  <a:fillRect b="-3077"/>
                </a:stretch>
              </a:blipFill>
            </p:spPr>
            <p:txBody>
              <a:bodyPr/>
              <a:lstStyle/>
              <a:p>
                <a:r>
                  <a:rPr lang="en-US">
                    <a:noFill/>
                  </a:rPr>
                  <a:t> </a:t>
                </a:r>
              </a:p>
            </p:txBody>
          </p:sp>
        </mc:Fallback>
      </mc:AlternateContent>
      <p:sp>
        <p:nvSpPr>
          <p:cNvPr id="18" name="TextBox 17"/>
          <p:cNvSpPr txBox="1"/>
          <p:nvPr/>
        </p:nvSpPr>
        <p:spPr>
          <a:xfrm>
            <a:off x="3468816" y="3124200"/>
            <a:ext cx="611065" cy="400110"/>
          </a:xfrm>
          <a:prstGeom prst="rect">
            <a:avLst/>
          </a:prstGeom>
          <a:noFill/>
        </p:spPr>
        <p:txBody>
          <a:bodyPr wrap="none" rtlCol="0">
            <a:spAutoFit/>
          </a:bodyPr>
          <a:lstStyle/>
          <a:p>
            <a:r>
              <a:rPr lang="en-US" sz="2000" dirty="0"/>
              <a:t>(</a:t>
            </a:r>
            <a:r>
              <a:rPr lang="en-US" altLang="zh-CN" sz="2000" dirty="0"/>
              <a:t>65</a:t>
            </a:r>
            <a:r>
              <a:rPr lang="en-US" sz="2000" dirty="0"/>
              <a:t>)</a:t>
            </a:r>
          </a:p>
        </p:txBody>
      </p:sp>
      <mc:AlternateContent xmlns:mc="http://schemas.openxmlformats.org/markup-compatibility/2006" xmlns:a14="http://schemas.microsoft.com/office/drawing/2010/main">
        <mc:Choice Requires="a14">
          <p:sp>
            <p:nvSpPr>
              <p:cNvPr id="19" name="Rectangle 18"/>
              <p:cNvSpPr/>
              <p:nvPr/>
            </p:nvSpPr>
            <p:spPr>
              <a:xfrm>
                <a:off x="4648200" y="3099850"/>
                <a:ext cx="378129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𝐵𝑚</m:t>
                          </m:r>
                        </m:e>
                        <m:sub>
                          <m:r>
                            <a:rPr lang="en-US" sz="2000" b="0" i="1" smtClean="0">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𝑍𝑠</m:t>
                          </m:r>
                        </m:e>
                        <m:sub>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r>
                            <a:rPr lang="en-US" sz="2000" b="0" i="1" smtClean="0">
                              <a:latin typeface="Cambria Math" panose="02040503050406030204" pitchFamily="18" charset="0"/>
                            </a:rPr>
                            <m:t>𝑟</m:t>
                          </m:r>
                        </m:e>
                        <m:sub>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𝑌𝑚</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𝑍𝑠</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𝑍𝑟</m:t>
                          </m:r>
                        </m:e>
                        <m:sub>
                          <m:r>
                            <a:rPr lang="en-US" sz="2000" i="1">
                              <a:latin typeface="Cambria Math" panose="02040503050406030204" pitchFamily="18" charset="0"/>
                            </a:rPr>
                            <m:t>𝑖</m:t>
                          </m:r>
                        </m:sub>
                      </m:sSub>
                    </m:oMath>
                  </m:oMathPara>
                </a14:m>
                <a:endParaRPr lang="en-US" sz="2000" dirty="0"/>
              </a:p>
            </p:txBody>
          </p:sp>
        </mc:Choice>
        <mc:Fallback xmlns="">
          <p:sp>
            <p:nvSpPr>
              <p:cNvPr id="19" name="Rectangle 18"/>
              <p:cNvSpPr>
                <a:spLocks noRot="1" noChangeAspect="1" noMove="1" noResize="1" noEditPoints="1" noAdjustHandles="1" noChangeArrowheads="1" noChangeShapeType="1" noTextEdit="1"/>
              </p:cNvSpPr>
              <p:nvPr/>
            </p:nvSpPr>
            <p:spPr>
              <a:xfrm>
                <a:off x="4648200" y="3099850"/>
                <a:ext cx="3781292" cy="400110"/>
              </a:xfrm>
              <a:prstGeom prst="rect">
                <a:avLst/>
              </a:prstGeom>
              <a:blipFill>
                <a:blip r:embed="rId7"/>
                <a:stretch>
                  <a:fillRect b="-3077"/>
                </a:stretch>
              </a:blipFill>
            </p:spPr>
            <p:txBody>
              <a:bodyPr/>
              <a:lstStyle/>
              <a:p>
                <a:r>
                  <a:rPr lang="en-US">
                    <a:noFill/>
                  </a:rPr>
                  <a:t> </a:t>
                </a:r>
              </a:p>
            </p:txBody>
          </p:sp>
        </mc:Fallback>
      </mc:AlternateContent>
      <p:sp>
        <p:nvSpPr>
          <p:cNvPr id="20" name="TextBox 19"/>
          <p:cNvSpPr txBox="1"/>
          <p:nvPr/>
        </p:nvSpPr>
        <p:spPr>
          <a:xfrm>
            <a:off x="8292355" y="3098867"/>
            <a:ext cx="611065" cy="400110"/>
          </a:xfrm>
          <a:prstGeom prst="rect">
            <a:avLst/>
          </a:prstGeom>
          <a:noFill/>
        </p:spPr>
        <p:txBody>
          <a:bodyPr wrap="none" rtlCol="0">
            <a:spAutoFit/>
          </a:bodyPr>
          <a:lstStyle/>
          <a:p>
            <a:r>
              <a:rPr lang="en-US" sz="2000" dirty="0"/>
              <a:t>(</a:t>
            </a:r>
            <a:r>
              <a:rPr lang="en-US" altLang="zh-CN" sz="2000" dirty="0"/>
              <a:t>66</a:t>
            </a:r>
            <a:r>
              <a:rPr lang="en-US" sz="2000" dirty="0"/>
              <a:t>)</a:t>
            </a:r>
          </a:p>
        </p:txBody>
      </p:sp>
      <mc:AlternateContent xmlns:mc="http://schemas.openxmlformats.org/markup-compatibility/2006" xmlns:a14="http://schemas.microsoft.com/office/drawing/2010/main">
        <mc:Choice Requires="a14">
          <p:sp>
            <p:nvSpPr>
              <p:cNvPr id="21" name="Rectangle 20"/>
              <p:cNvSpPr/>
              <p:nvPr/>
            </p:nvSpPr>
            <p:spPr>
              <a:xfrm>
                <a:off x="1595880" y="3576307"/>
                <a:ext cx="148495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𝐶𝑚</m:t>
                          </m:r>
                        </m:e>
                        <m:sub>
                          <m:r>
                            <a:rPr lang="en-US" sz="2000" b="0" i="1" smtClean="0">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𝑌𝑚</m:t>
                          </m:r>
                        </m:e>
                        <m:sub>
                          <m:r>
                            <a:rPr lang="en-US" sz="2000" i="1">
                              <a:latin typeface="Cambria Math" panose="02040503050406030204" pitchFamily="18" charset="0"/>
                            </a:rPr>
                            <m:t>𝑖</m:t>
                          </m:r>
                        </m:sub>
                      </m:sSub>
                    </m:oMath>
                  </m:oMathPara>
                </a14:m>
                <a:endParaRPr lang="en-US" sz="2000" dirty="0"/>
              </a:p>
            </p:txBody>
          </p:sp>
        </mc:Choice>
        <mc:Fallback xmlns="">
          <p:sp>
            <p:nvSpPr>
              <p:cNvPr id="21" name="Rectangle 20"/>
              <p:cNvSpPr>
                <a:spLocks noRot="1" noChangeAspect="1" noMove="1" noResize="1" noEditPoints="1" noAdjustHandles="1" noChangeArrowheads="1" noChangeShapeType="1" noTextEdit="1"/>
              </p:cNvSpPr>
              <p:nvPr/>
            </p:nvSpPr>
            <p:spPr>
              <a:xfrm>
                <a:off x="1595880" y="3576307"/>
                <a:ext cx="1484958" cy="400110"/>
              </a:xfrm>
              <a:prstGeom prst="rect">
                <a:avLst/>
              </a:prstGeom>
              <a:blipFill>
                <a:blip r:embed="rId8"/>
                <a:stretch>
                  <a:fillRect b="-3077"/>
                </a:stretch>
              </a:blipFill>
            </p:spPr>
            <p:txBody>
              <a:bodyPr/>
              <a:lstStyle/>
              <a:p>
                <a:r>
                  <a:rPr lang="en-US">
                    <a:noFill/>
                  </a:rPr>
                  <a:t> </a:t>
                </a:r>
              </a:p>
            </p:txBody>
          </p:sp>
        </mc:Fallback>
      </mc:AlternateContent>
      <p:sp>
        <p:nvSpPr>
          <p:cNvPr id="22" name="TextBox 21"/>
          <p:cNvSpPr txBox="1"/>
          <p:nvPr/>
        </p:nvSpPr>
        <p:spPr>
          <a:xfrm>
            <a:off x="3468816" y="3568638"/>
            <a:ext cx="611065" cy="400110"/>
          </a:xfrm>
          <a:prstGeom prst="rect">
            <a:avLst/>
          </a:prstGeom>
          <a:noFill/>
        </p:spPr>
        <p:txBody>
          <a:bodyPr wrap="none" rtlCol="0">
            <a:spAutoFit/>
          </a:bodyPr>
          <a:lstStyle/>
          <a:p>
            <a:r>
              <a:rPr lang="en-US" sz="2000" dirty="0"/>
              <a:t>(</a:t>
            </a:r>
            <a:r>
              <a:rPr lang="en-US" altLang="zh-CN" sz="2000" dirty="0"/>
              <a:t>67</a:t>
            </a:r>
            <a:r>
              <a:rPr lang="en-US" sz="2000" dirty="0"/>
              <a:t>)</a:t>
            </a:r>
          </a:p>
        </p:txBody>
      </p:sp>
      <mc:AlternateContent xmlns:mc="http://schemas.openxmlformats.org/markup-compatibility/2006" xmlns:a14="http://schemas.microsoft.com/office/drawing/2010/main">
        <mc:Choice Requires="a14">
          <p:sp>
            <p:nvSpPr>
              <p:cNvPr id="23" name="Rectangle 22"/>
              <p:cNvSpPr/>
              <p:nvPr/>
            </p:nvSpPr>
            <p:spPr>
              <a:xfrm>
                <a:off x="5246216" y="3562290"/>
                <a:ext cx="247452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𝐷𝑚</m:t>
                          </m:r>
                        </m:e>
                        <m:sub>
                          <m:r>
                            <a:rPr lang="en-US" sz="2000" b="0" i="1" smtClean="0">
                              <a:latin typeface="Cambria Math" panose="02040503050406030204" pitchFamily="18" charset="0"/>
                            </a:rPr>
                            <m:t>𝑖</m:t>
                          </m:r>
                        </m:sub>
                      </m:sSub>
                      <m:r>
                        <a:rPr lang="en-US" sz="2000" i="1">
                          <a:latin typeface="Cambria Math" panose="02040503050406030204" pitchFamily="18" charset="0"/>
                        </a:rPr>
                        <m:t>=</m:t>
                      </m:r>
                      <m:r>
                        <a:rPr lang="en-US" sz="2000" b="0" i="1" smtClean="0">
                          <a:latin typeface="Cambria Math" panose="02040503050406030204" pitchFamily="18" charset="0"/>
                        </a:rPr>
                        <m:t>1+</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𝑌𝑚</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𝑍𝑟</m:t>
                          </m:r>
                        </m:e>
                        <m:sub>
                          <m:r>
                            <a:rPr lang="en-US" sz="2000" i="1">
                              <a:latin typeface="Cambria Math" panose="02040503050406030204" pitchFamily="18" charset="0"/>
                            </a:rPr>
                            <m:t>𝑖</m:t>
                          </m:r>
                        </m:sub>
                      </m:sSub>
                    </m:oMath>
                  </m:oMathPara>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5246216" y="3562290"/>
                <a:ext cx="2474524" cy="400110"/>
              </a:xfrm>
              <a:prstGeom prst="rect">
                <a:avLst/>
              </a:prstGeom>
              <a:blipFill>
                <a:blip r:embed="rId9"/>
                <a:stretch>
                  <a:fillRect b="-3030"/>
                </a:stretch>
              </a:blipFill>
            </p:spPr>
            <p:txBody>
              <a:bodyPr/>
              <a:lstStyle/>
              <a:p>
                <a:r>
                  <a:rPr lang="en-US">
                    <a:noFill/>
                  </a:rPr>
                  <a:t> </a:t>
                </a:r>
              </a:p>
            </p:txBody>
          </p:sp>
        </mc:Fallback>
      </mc:AlternateContent>
      <p:sp>
        <p:nvSpPr>
          <p:cNvPr id="24" name="TextBox 23"/>
          <p:cNvSpPr txBox="1"/>
          <p:nvPr/>
        </p:nvSpPr>
        <p:spPr>
          <a:xfrm>
            <a:off x="8292354" y="3562290"/>
            <a:ext cx="611065" cy="400110"/>
          </a:xfrm>
          <a:prstGeom prst="rect">
            <a:avLst/>
          </a:prstGeom>
          <a:noFill/>
        </p:spPr>
        <p:txBody>
          <a:bodyPr wrap="none" rtlCol="0">
            <a:spAutoFit/>
          </a:bodyPr>
          <a:lstStyle/>
          <a:p>
            <a:r>
              <a:rPr lang="en-US" sz="2000" dirty="0"/>
              <a:t>(</a:t>
            </a:r>
            <a:r>
              <a:rPr lang="en-US" altLang="zh-CN" sz="2000" dirty="0"/>
              <a:t>68</a:t>
            </a:r>
            <a:r>
              <a:rPr lang="en-US" sz="2000" dirty="0"/>
              <a:t>)</a:t>
            </a:r>
          </a:p>
        </p:txBody>
      </p:sp>
      <p:sp>
        <p:nvSpPr>
          <p:cNvPr id="26" name="Rectangle 25"/>
          <p:cNvSpPr/>
          <p:nvPr/>
        </p:nvSpPr>
        <p:spPr>
          <a:xfrm>
            <a:off x="152400" y="3796020"/>
            <a:ext cx="8909194" cy="923330"/>
          </a:xfrm>
          <a:prstGeom prst="rect">
            <a:avLst/>
          </a:prstGeom>
        </p:spPr>
        <p:txBody>
          <a:bodyPr wrap="square">
            <a:spAutoFit/>
          </a:bodyPr>
          <a:lstStyle/>
          <a:p>
            <a:r>
              <a:rPr lang="en-US" sz="1800" dirty="0">
                <a:solidFill>
                  <a:srgbClr val="000000"/>
                </a:solidFill>
              </a:rPr>
              <a:t>where</a:t>
            </a:r>
          </a:p>
          <a:p>
            <a:pPr marL="285750" indent="-285750">
              <a:buFont typeface="Arial" panose="020B0604020202020204" pitchFamily="34" charset="0"/>
              <a:buChar char="•"/>
            </a:pPr>
            <a:r>
              <a:rPr lang="en-US" sz="1800" i="1" dirty="0" err="1">
                <a:solidFill>
                  <a:srgbClr val="000000"/>
                </a:solidFill>
              </a:rPr>
              <a:t>i</a:t>
            </a:r>
            <a:r>
              <a:rPr lang="en-US" sz="1800" dirty="0">
                <a:solidFill>
                  <a:srgbClr val="000000"/>
                </a:solidFill>
              </a:rPr>
              <a:t> = 1 for positive sequence</a:t>
            </a:r>
          </a:p>
          <a:p>
            <a:pPr marL="285750" indent="-285750">
              <a:buFont typeface="Arial" panose="020B0604020202020204" pitchFamily="34" charset="0"/>
              <a:buChar char="•"/>
            </a:pPr>
            <a:r>
              <a:rPr lang="en-US" sz="1800" i="1" dirty="0" err="1">
                <a:solidFill>
                  <a:srgbClr val="000000"/>
                </a:solidFill>
              </a:rPr>
              <a:t>i</a:t>
            </a:r>
            <a:r>
              <a:rPr lang="en-US" sz="1800" dirty="0">
                <a:solidFill>
                  <a:srgbClr val="000000"/>
                </a:solidFill>
              </a:rPr>
              <a:t> = 2 for negative sequence</a:t>
            </a:r>
          </a:p>
        </p:txBody>
      </p:sp>
      <p:sp>
        <p:nvSpPr>
          <p:cNvPr id="25"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877793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632276" cy="584775"/>
          </a:xfrm>
          <a:prstGeom prst="rect">
            <a:avLst/>
          </a:prstGeom>
        </p:spPr>
        <p:txBody>
          <a:bodyPr wrap="none">
            <a:spAutoFit/>
          </a:bodyPr>
          <a:lstStyle/>
          <a:p>
            <a:r>
              <a:rPr lang="en-US" sz="3200" dirty="0">
                <a:solidFill>
                  <a:srgbClr val="C8102E"/>
                </a:solidFill>
                <a:latin typeface="+mj-lt"/>
                <a:ea typeface="+mj-ea"/>
                <a:cs typeface="+mj-cs"/>
              </a:rPr>
              <a:t>Equivalent T circuit</a:t>
            </a:r>
          </a:p>
        </p:txBody>
      </p:sp>
      <p:sp>
        <p:nvSpPr>
          <p:cNvPr id="4" name="Slide Number Placeholder 3"/>
          <p:cNvSpPr>
            <a:spLocks noGrp="1"/>
          </p:cNvSpPr>
          <p:nvPr>
            <p:ph type="sldNum" sz="quarter" idx="12"/>
          </p:nvPr>
        </p:nvSpPr>
        <p:spPr/>
        <p:txBody>
          <a:bodyPr/>
          <a:lstStyle/>
          <a:p>
            <a:fld id="{5B7A2384-8C5D-49F6-8259-B9A64ECD4852}" type="slidenum">
              <a:rPr lang="en-US" sz="1100" smtClean="0"/>
              <a:t>38</a:t>
            </a:fld>
            <a:endParaRPr lang="en-US" sz="1100" dirty="0"/>
          </a:p>
        </p:txBody>
      </p:sp>
      <p:sp>
        <p:nvSpPr>
          <p:cNvPr id="2" name="Rectangle 1"/>
          <p:cNvSpPr/>
          <p:nvPr/>
        </p:nvSpPr>
        <p:spPr>
          <a:xfrm>
            <a:off x="76200" y="609600"/>
            <a:ext cx="4648200" cy="369332"/>
          </a:xfrm>
          <a:prstGeom prst="rect">
            <a:avLst/>
          </a:prstGeom>
        </p:spPr>
        <p:txBody>
          <a:bodyPr wrap="square">
            <a:spAutoFit/>
          </a:bodyPr>
          <a:lstStyle/>
          <a:p>
            <a:r>
              <a:rPr lang="en-US" sz="1800" dirty="0"/>
              <a:t>Note</a:t>
            </a:r>
          </a:p>
        </p:txBody>
      </p:sp>
      <mc:AlternateContent xmlns:mc="http://schemas.openxmlformats.org/markup-compatibility/2006" xmlns:a14="http://schemas.microsoft.com/office/drawing/2010/main">
        <mc:Choice Requires="a14">
          <p:sp>
            <p:nvSpPr>
              <p:cNvPr id="5" name="Rectangle 4"/>
              <p:cNvSpPr/>
              <p:nvPr/>
            </p:nvSpPr>
            <p:spPr>
              <a:xfrm>
                <a:off x="3335386" y="644039"/>
                <a:ext cx="29774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𝐴𝑚</m:t>
                          </m:r>
                        </m:e>
                        <m:sub>
                          <m:r>
                            <a:rPr lang="en-US" sz="1800" i="1">
                              <a:latin typeface="Cambria Math" panose="02040503050406030204" pitchFamily="18" charset="0"/>
                            </a:rPr>
                            <m:t>𝑖</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𝐷</m:t>
                          </m:r>
                          <m:r>
                            <a:rPr lang="en-US" sz="1800" i="1">
                              <a:latin typeface="Cambria Math" panose="02040503050406030204" pitchFamily="18" charset="0"/>
                            </a:rPr>
                            <m:t>𝑚</m:t>
                          </m:r>
                        </m:e>
                        <m:sub>
                          <m:r>
                            <a:rPr lang="en-US" sz="1800" i="1">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r>
                            <a:rPr lang="en-US" sz="1800" i="1">
                              <a:latin typeface="Cambria Math" panose="02040503050406030204" pitchFamily="18" charset="0"/>
                            </a:rPr>
                            <m:t>𝑚</m:t>
                          </m:r>
                        </m:e>
                        <m:sub>
                          <m:r>
                            <a:rPr lang="en-US" sz="1800" i="1">
                              <a:latin typeface="Cambria Math" panose="02040503050406030204" pitchFamily="18" charset="0"/>
                            </a:rPr>
                            <m:t>𝑖</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𝐷</m:t>
                          </m:r>
                          <m:r>
                            <a:rPr lang="en-US" sz="1800" i="1">
                              <a:latin typeface="Cambria Math" panose="02040503050406030204" pitchFamily="18" charset="0"/>
                            </a:rPr>
                            <m:t>𝑚</m:t>
                          </m:r>
                        </m:e>
                        <m:sub>
                          <m:r>
                            <a:rPr lang="en-US" sz="1800" i="1">
                              <a:latin typeface="Cambria Math" panose="02040503050406030204" pitchFamily="18" charset="0"/>
                            </a:rPr>
                            <m:t>𝑖</m:t>
                          </m:r>
                        </m:sub>
                      </m:sSub>
                      <m:r>
                        <a:rPr lang="en-US" sz="1800" b="0" i="1" smtClean="0">
                          <a:latin typeface="Cambria Math" panose="02040503050406030204" pitchFamily="18" charset="0"/>
                        </a:rPr>
                        <m:t>=1</m:t>
                      </m:r>
                    </m:oMath>
                  </m:oMathPara>
                </a14:m>
                <a:endParaRPr lang="en-US" sz="1800" dirty="0"/>
              </a:p>
            </p:txBody>
          </p:sp>
        </mc:Choice>
        <mc:Fallback xmlns="">
          <p:sp>
            <p:nvSpPr>
              <p:cNvPr id="5" name="Rectangle 4"/>
              <p:cNvSpPr>
                <a:spLocks noRot="1" noChangeAspect="1" noMove="1" noResize="1" noEditPoints="1" noAdjustHandles="1" noChangeArrowheads="1" noChangeShapeType="1" noTextEdit="1"/>
              </p:cNvSpPr>
              <p:nvPr/>
            </p:nvSpPr>
            <p:spPr>
              <a:xfrm>
                <a:off x="3335386" y="644039"/>
                <a:ext cx="2977482" cy="369332"/>
              </a:xfrm>
              <a:prstGeom prst="rect">
                <a:avLst/>
              </a:prstGeom>
              <a:blipFill>
                <a:blip r:embed="rId3"/>
                <a:stretch>
                  <a:fillRect b="-3333"/>
                </a:stretch>
              </a:blipFill>
            </p:spPr>
            <p:txBody>
              <a:bodyPr/>
              <a:lstStyle/>
              <a:p>
                <a:r>
                  <a:rPr lang="en-US">
                    <a:noFill/>
                  </a:rPr>
                  <a:t> </a:t>
                </a:r>
              </a:p>
            </p:txBody>
          </p:sp>
        </mc:Fallback>
      </mc:AlternateContent>
      <p:sp>
        <p:nvSpPr>
          <p:cNvPr id="25" name="TextBox 24"/>
          <p:cNvSpPr txBox="1"/>
          <p:nvPr/>
        </p:nvSpPr>
        <p:spPr>
          <a:xfrm>
            <a:off x="8229601" y="644039"/>
            <a:ext cx="611065" cy="400110"/>
          </a:xfrm>
          <a:prstGeom prst="rect">
            <a:avLst/>
          </a:prstGeom>
          <a:noFill/>
        </p:spPr>
        <p:txBody>
          <a:bodyPr wrap="none" rtlCol="0">
            <a:spAutoFit/>
          </a:bodyPr>
          <a:lstStyle/>
          <a:p>
            <a:r>
              <a:rPr lang="en-US" sz="2000" dirty="0"/>
              <a:t>(</a:t>
            </a:r>
            <a:r>
              <a:rPr lang="en-US" altLang="zh-CN" sz="2000" dirty="0"/>
              <a:t>69</a:t>
            </a:r>
            <a:r>
              <a:rPr lang="en-US" sz="2000" dirty="0"/>
              <a:t>)</a:t>
            </a:r>
          </a:p>
        </p:txBody>
      </p:sp>
      <p:sp>
        <p:nvSpPr>
          <p:cNvPr id="6" name="Rectangle 5"/>
          <p:cNvSpPr/>
          <p:nvPr/>
        </p:nvSpPr>
        <p:spPr>
          <a:xfrm>
            <a:off x="76200" y="1127565"/>
            <a:ext cx="9067800" cy="646331"/>
          </a:xfrm>
          <a:prstGeom prst="rect">
            <a:avLst/>
          </a:prstGeom>
        </p:spPr>
        <p:txBody>
          <a:bodyPr wrap="square">
            <a:spAutoFit/>
          </a:bodyPr>
          <a:lstStyle/>
          <a:p>
            <a:pPr algn="just"/>
            <a:r>
              <a:rPr lang="en-US" sz="1800" dirty="0">
                <a:solidFill>
                  <a:srgbClr val="000000"/>
                </a:solidFill>
              </a:rPr>
              <a:t>The terminal sequence line-to-neutral voltages and currents as functions of the rotor “load voltages” (</a:t>
            </a:r>
            <a:r>
              <a:rPr lang="en-US" sz="1800" i="1" dirty="0" err="1">
                <a:solidFill>
                  <a:srgbClr val="000000"/>
                </a:solidFill>
              </a:rPr>
              <a:t>Vr</a:t>
            </a:r>
            <a:r>
              <a:rPr lang="en-US" sz="1800" dirty="0">
                <a:solidFill>
                  <a:srgbClr val="000000"/>
                </a:solidFill>
              </a:rPr>
              <a:t>) and the rotor currents are given by</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27" name="TextBox 26"/>
              <p:cNvSpPr txBox="1"/>
              <p:nvPr/>
            </p:nvSpPr>
            <p:spPr>
              <a:xfrm>
                <a:off x="3530760" y="1941762"/>
                <a:ext cx="2749535" cy="5161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𝑉𝑠</m:t>
                                    </m:r>
                                  </m:e>
                                  <m:sub>
                                    <m:r>
                                      <a:rPr lang="en-US" sz="1800" i="1">
                                        <a:latin typeface="Cambria Math" panose="02040503050406030204" pitchFamily="18" charset="0"/>
                                      </a:rPr>
                                      <m:t>𝑖</m:t>
                                    </m:r>
                                  </m:sub>
                                </m:sSub>
                              </m:e>
                            </m:mr>
                            <m:m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𝐼𝑠</m:t>
                                    </m:r>
                                  </m:e>
                                  <m:sub>
                                    <m:r>
                                      <a:rPr lang="en-US" sz="1800" i="1">
                                        <a:latin typeface="Cambria Math" panose="02040503050406030204" pitchFamily="18" charset="0"/>
                                      </a:rPr>
                                      <m:t>𝑖</m:t>
                                    </m:r>
                                  </m:sub>
                                </m:sSub>
                              </m:e>
                            </m:mr>
                          </m:m>
                        </m:e>
                      </m:d>
                      <m:r>
                        <a:rPr lang="en-US" sz="1800" b="0" i="0"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m>
                            <m:mPr>
                              <m:mcs>
                                <m:mc>
                                  <m:mcPr>
                                    <m:count m:val="2"/>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i="1">
                                        <a:latin typeface="Cambria Math" panose="02040503050406030204" pitchFamily="18" charset="0"/>
                                      </a:rPr>
                                      <m:t>𝐴𝑚</m:t>
                                    </m:r>
                                  </m:e>
                                  <m:sub>
                                    <m:r>
                                      <a:rPr lang="en-US" sz="1800" i="1">
                                        <a:latin typeface="Cambria Math" panose="02040503050406030204" pitchFamily="18" charset="0"/>
                                      </a:rPr>
                                      <m:t>𝑖</m:t>
                                    </m:r>
                                  </m:sub>
                                </m:sSub>
                              </m:e>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r>
                                      <a:rPr lang="en-US" sz="1800" i="1">
                                        <a:latin typeface="Cambria Math" panose="02040503050406030204" pitchFamily="18" charset="0"/>
                                      </a:rPr>
                                      <m:t>𝑚</m:t>
                                    </m:r>
                                  </m:e>
                                  <m:sub>
                                    <m:r>
                                      <a:rPr lang="en-US" sz="1800" i="1">
                                        <a:latin typeface="Cambria Math" panose="02040503050406030204" pitchFamily="18" charset="0"/>
                                      </a:rPr>
                                      <m:t>𝑖</m:t>
                                    </m:r>
                                  </m:sub>
                                </m:sSub>
                              </m:e>
                            </m:mr>
                            <m:m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𝐶</m:t>
                                    </m:r>
                                    <m:r>
                                      <a:rPr lang="en-US" sz="1800" i="1">
                                        <a:latin typeface="Cambria Math" panose="02040503050406030204" pitchFamily="18" charset="0"/>
                                      </a:rPr>
                                      <m:t>𝑚</m:t>
                                    </m:r>
                                  </m:e>
                                  <m:sub>
                                    <m:r>
                                      <a:rPr lang="en-US" sz="1800" i="1">
                                        <a:latin typeface="Cambria Math" panose="02040503050406030204" pitchFamily="18" charset="0"/>
                                      </a:rPr>
                                      <m:t>𝑖</m:t>
                                    </m:r>
                                  </m:sub>
                                </m:sSub>
                              </m:e>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𝐷</m:t>
                                    </m:r>
                                    <m:r>
                                      <a:rPr lang="en-US" sz="1800" i="1">
                                        <a:latin typeface="Cambria Math" panose="02040503050406030204" pitchFamily="18" charset="0"/>
                                      </a:rPr>
                                      <m:t>𝑚</m:t>
                                    </m:r>
                                  </m:e>
                                  <m:sub>
                                    <m:r>
                                      <a:rPr lang="en-US" sz="1800" i="1">
                                        <a:latin typeface="Cambria Math" panose="02040503050406030204" pitchFamily="18" charset="0"/>
                                      </a:rPr>
                                      <m:t>𝑖</m:t>
                                    </m:r>
                                  </m:sub>
                                </m:sSub>
                              </m:e>
                            </m:mr>
                          </m:m>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𝑟</m:t>
                                    </m:r>
                                  </m:e>
                                  <m:sub>
                                    <m:r>
                                      <a:rPr lang="en-US" sz="1800" i="1">
                                        <a:latin typeface="Cambria Math" panose="02040503050406030204" pitchFamily="18" charset="0"/>
                                      </a:rPr>
                                      <m:t>𝑖</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𝐼</m:t>
                                    </m:r>
                                    <m:r>
                                      <a:rPr lang="en-US" sz="1800" b="0" i="1" smtClean="0">
                                        <a:latin typeface="Cambria Math" panose="02040503050406030204" pitchFamily="18" charset="0"/>
                                      </a:rPr>
                                      <m:t>𝑟</m:t>
                                    </m:r>
                                  </m:e>
                                  <m:sub>
                                    <m:r>
                                      <a:rPr lang="en-US" sz="1800" i="1">
                                        <a:latin typeface="Cambria Math" panose="02040503050406030204" pitchFamily="18" charset="0"/>
                                      </a:rPr>
                                      <m:t>𝑖</m:t>
                                    </m:r>
                                  </m:sub>
                                </m:sSub>
                              </m:e>
                            </m:mr>
                          </m:m>
                        </m:e>
                      </m:d>
                    </m:oMath>
                  </m:oMathPara>
                </a14:m>
                <a:endParaRPr lang="en-US" sz="1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530760" y="1941762"/>
                <a:ext cx="2749535" cy="516103"/>
              </a:xfrm>
              <a:prstGeom prst="rect">
                <a:avLst/>
              </a:prstGeom>
              <a:blipFill>
                <a:blip r:embed="rId4"/>
                <a:stretch>
                  <a:fillRect/>
                </a:stretch>
              </a:blipFill>
            </p:spPr>
            <p:txBody>
              <a:bodyPr/>
              <a:lstStyle/>
              <a:p>
                <a:r>
                  <a:rPr lang="en-US">
                    <a:noFill/>
                  </a:rPr>
                  <a:t> </a:t>
                </a:r>
              </a:p>
            </p:txBody>
          </p:sp>
        </mc:Fallback>
      </mc:AlternateContent>
      <p:sp>
        <p:nvSpPr>
          <p:cNvPr id="28" name="TextBox 27"/>
          <p:cNvSpPr txBox="1"/>
          <p:nvPr/>
        </p:nvSpPr>
        <p:spPr>
          <a:xfrm>
            <a:off x="8229601" y="1949645"/>
            <a:ext cx="611065" cy="400110"/>
          </a:xfrm>
          <a:prstGeom prst="rect">
            <a:avLst/>
          </a:prstGeom>
          <a:noFill/>
        </p:spPr>
        <p:txBody>
          <a:bodyPr wrap="none" rtlCol="0">
            <a:spAutoFit/>
          </a:bodyPr>
          <a:lstStyle/>
          <a:p>
            <a:r>
              <a:rPr lang="en-US" sz="2000" dirty="0"/>
              <a:t>(</a:t>
            </a:r>
            <a:r>
              <a:rPr lang="en-US" altLang="zh-CN" sz="2000" dirty="0"/>
              <a:t>70</a:t>
            </a:r>
            <a:r>
              <a:rPr lang="en-US" sz="2000" dirty="0"/>
              <a:t>)</a:t>
            </a:r>
          </a:p>
        </p:txBody>
      </p:sp>
      <p:sp>
        <p:nvSpPr>
          <p:cNvPr id="29" name="Rectangle 28"/>
          <p:cNvSpPr/>
          <p:nvPr/>
        </p:nvSpPr>
        <p:spPr>
          <a:xfrm>
            <a:off x="76200" y="2481720"/>
            <a:ext cx="9067800" cy="369332"/>
          </a:xfrm>
          <a:prstGeom prst="rect">
            <a:avLst/>
          </a:prstGeom>
        </p:spPr>
        <p:txBody>
          <a:bodyPr wrap="square">
            <a:spAutoFit/>
          </a:bodyPr>
          <a:lstStyle/>
          <a:p>
            <a:r>
              <a:rPr lang="en-US" sz="1800" dirty="0">
                <a:solidFill>
                  <a:srgbClr val="000000"/>
                </a:solidFill>
              </a:rPr>
              <a:t>Because of Equation (69), the inverse of Equation (70) is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30" name="TextBox 29"/>
              <p:cNvSpPr txBox="1"/>
              <p:nvPr/>
            </p:nvSpPr>
            <p:spPr>
              <a:xfrm>
                <a:off x="3543898" y="2976867"/>
                <a:ext cx="3079754" cy="5142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i="1">
                                        <a:latin typeface="Cambria Math" panose="02040503050406030204" pitchFamily="18" charset="0"/>
                                      </a:rPr>
                                      <m:t>𝑉𝑟</m:t>
                                    </m:r>
                                  </m:e>
                                  <m:sub>
                                    <m:r>
                                      <a:rPr lang="en-US" sz="1800" i="1">
                                        <a:latin typeface="Cambria Math" panose="02040503050406030204" pitchFamily="18" charset="0"/>
                                      </a:rPr>
                                      <m:t>𝑖</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𝐼𝑟</m:t>
                                    </m:r>
                                  </m:e>
                                  <m:sub>
                                    <m:r>
                                      <a:rPr lang="en-US" sz="1800" i="1">
                                        <a:latin typeface="Cambria Math" panose="02040503050406030204" pitchFamily="18" charset="0"/>
                                      </a:rPr>
                                      <m:t>𝑖</m:t>
                                    </m:r>
                                  </m:sub>
                                </m:sSub>
                              </m:e>
                            </m:mr>
                          </m:m>
                        </m:e>
                      </m:d>
                      <m:r>
                        <a:rPr lang="en-US" sz="1800" b="0" i="0"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m>
                            <m:mPr>
                              <m:mcs>
                                <m:mc>
                                  <m:mcPr>
                                    <m:count m:val="2"/>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𝐷</m:t>
                                    </m:r>
                                    <m:r>
                                      <a:rPr lang="en-US" sz="1800" i="1">
                                        <a:latin typeface="Cambria Math" panose="02040503050406030204" pitchFamily="18" charset="0"/>
                                      </a:rPr>
                                      <m:t>𝑚</m:t>
                                    </m:r>
                                  </m:e>
                                  <m:sub>
                                    <m:r>
                                      <a:rPr lang="en-US" sz="1800" i="1">
                                        <a:latin typeface="Cambria Math" panose="02040503050406030204" pitchFamily="18" charset="0"/>
                                      </a:rPr>
                                      <m:t>𝑖</m:t>
                                    </m:r>
                                  </m:sub>
                                </m:sSub>
                              </m:e>
                              <m:e>
                                <m:sSub>
                                  <m:sSubPr>
                                    <m:ctrlPr>
                                      <a:rPr lang="en-US" sz="1800" i="1">
                                        <a:latin typeface="Cambria Math" panose="02040503050406030204" pitchFamily="18" charset="0"/>
                                      </a:rPr>
                                    </m:ctrlPr>
                                  </m:sSubPr>
                                  <m:e>
                                    <m:r>
                                      <a:rPr lang="en-US" sz="1800" b="0" i="1" smtClean="0">
                                        <a:latin typeface="Cambria Math" panose="02040503050406030204" pitchFamily="18" charset="0"/>
                                      </a:rPr>
                                      <m:t>−</m:t>
                                    </m:r>
                                    <m:r>
                                      <a:rPr lang="en-US" sz="1800" b="0" i="1" smtClean="0">
                                        <a:latin typeface="Cambria Math" panose="02040503050406030204" pitchFamily="18" charset="0"/>
                                      </a:rPr>
                                      <m:t>𝐵𝑚</m:t>
                                    </m:r>
                                  </m:e>
                                  <m:sub>
                                    <m:r>
                                      <a:rPr lang="en-US" sz="1800" i="1">
                                        <a:latin typeface="Cambria Math" panose="02040503050406030204" pitchFamily="18" charset="0"/>
                                      </a:rPr>
                                      <m:t>𝑖</m:t>
                                    </m:r>
                                  </m:sub>
                                </m:sSub>
                              </m:e>
                            </m:mr>
                            <m:mr>
                              <m:e>
                                <m:sSub>
                                  <m:sSubPr>
                                    <m:ctrlPr>
                                      <a:rPr lang="en-US" sz="1800" i="1">
                                        <a:latin typeface="Cambria Math" panose="02040503050406030204" pitchFamily="18" charset="0"/>
                                      </a:rPr>
                                    </m:ctrlPr>
                                  </m:sSubPr>
                                  <m:e>
                                    <m:r>
                                      <a:rPr lang="en-US" sz="1800" b="0" i="1" smtClean="0">
                                        <a:latin typeface="Cambria Math" panose="02040503050406030204" pitchFamily="18" charset="0"/>
                                      </a:rPr>
                                      <m:t>−</m:t>
                                    </m:r>
                                    <m:r>
                                      <a:rPr lang="en-US" sz="1800" b="0" i="1" smtClean="0">
                                        <a:latin typeface="Cambria Math" panose="02040503050406030204" pitchFamily="18" charset="0"/>
                                      </a:rPr>
                                      <m:t>𝐶𝑚</m:t>
                                    </m:r>
                                  </m:e>
                                  <m:sub>
                                    <m:r>
                                      <a:rPr lang="en-US" sz="1800" i="1">
                                        <a:latin typeface="Cambria Math" panose="02040503050406030204" pitchFamily="18" charset="0"/>
                                      </a:rPr>
                                      <m:t>𝑖</m:t>
                                    </m:r>
                                  </m:sub>
                                </m:sSub>
                              </m:e>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r>
                                      <a:rPr lang="en-US" sz="1800" i="1">
                                        <a:latin typeface="Cambria Math" panose="02040503050406030204" pitchFamily="18" charset="0"/>
                                      </a:rPr>
                                      <m:t>𝑚</m:t>
                                    </m:r>
                                  </m:e>
                                  <m:sub>
                                    <m:r>
                                      <a:rPr lang="en-US" sz="1800" i="1">
                                        <a:latin typeface="Cambria Math" panose="02040503050406030204" pitchFamily="18" charset="0"/>
                                      </a:rPr>
                                      <m:t>𝑖</m:t>
                                    </m:r>
                                  </m:sub>
                                </m:sSub>
                              </m:e>
                            </m:mr>
                          </m:m>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i="1">
                                        <a:latin typeface="Cambria Math" panose="02040503050406030204" pitchFamily="18" charset="0"/>
                                      </a:rPr>
                                      <m:t>𝑉𝑠</m:t>
                                    </m:r>
                                  </m:e>
                                  <m:sub>
                                    <m:r>
                                      <a:rPr lang="en-US" sz="1800" i="1">
                                        <a:latin typeface="Cambria Math" panose="02040503050406030204" pitchFamily="18" charset="0"/>
                                      </a:rPr>
                                      <m:t>𝑖</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𝐼𝑠</m:t>
                                    </m:r>
                                  </m:e>
                                  <m:sub>
                                    <m:r>
                                      <a:rPr lang="en-US" sz="1800" i="1">
                                        <a:latin typeface="Cambria Math" panose="02040503050406030204" pitchFamily="18" charset="0"/>
                                      </a:rPr>
                                      <m:t>𝑖</m:t>
                                    </m:r>
                                  </m:sub>
                                </m:sSub>
                              </m:e>
                            </m:mr>
                          </m:m>
                        </m:e>
                      </m:d>
                    </m:oMath>
                  </m:oMathPara>
                </a14:m>
                <a:endParaRPr lang="en-US" sz="18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543898" y="2976867"/>
                <a:ext cx="3079754" cy="514243"/>
              </a:xfrm>
              <a:prstGeom prst="rect">
                <a:avLst/>
              </a:prstGeom>
              <a:blipFill>
                <a:blip r:embed="rId5"/>
                <a:stretch>
                  <a:fillRect/>
                </a:stretch>
              </a:blipFill>
            </p:spPr>
            <p:txBody>
              <a:bodyPr/>
              <a:lstStyle/>
              <a:p>
                <a:r>
                  <a:rPr lang="en-US">
                    <a:noFill/>
                  </a:rPr>
                  <a:t> </a:t>
                </a:r>
              </a:p>
            </p:txBody>
          </p:sp>
        </mc:Fallback>
      </mc:AlternateContent>
      <p:sp>
        <p:nvSpPr>
          <p:cNvPr id="31" name="TextBox 30"/>
          <p:cNvSpPr txBox="1"/>
          <p:nvPr/>
        </p:nvSpPr>
        <p:spPr>
          <a:xfrm>
            <a:off x="8242739" y="2984750"/>
            <a:ext cx="611065" cy="400110"/>
          </a:xfrm>
          <a:prstGeom prst="rect">
            <a:avLst/>
          </a:prstGeom>
          <a:noFill/>
        </p:spPr>
        <p:txBody>
          <a:bodyPr wrap="none" rtlCol="0">
            <a:spAutoFit/>
          </a:bodyPr>
          <a:lstStyle/>
          <a:p>
            <a:r>
              <a:rPr lang="en-US" sz="2000" dirty="0"/>
              <a:t>(</a:t>
            </a:r>
            <a:r>
              <a:rPr lang="en-US" altLang="zh-CN" sz="2000" dirty="0"/>
              <a:t>71</a:t>
            </a:r>
            <a:r>
              <a:rPr lang="en-US" sz="2000" dirty="0"/>
              <a:t>)</a:t>
            </a:r>
          </a:p>
        </p:txBody>
      </p:sp>
      <p:sp>
        <p:nvSpPr>
          <p:cNvPr id="32" name="Rectangle 31"/>
          <p:cNvSpPr/>
          <p:nvPr/>
        </p:nvSpPr>
        <p:spPr>
          <a:xfrm>
            <a:off x="0" y="3631998"/>
            <a:ext cx="9144000" cy="369332"/>
          </a:xfrm>
          <a:prstGeom prst="rect">
            <a:avLst/>
          </a:prstGeom>
        </p:spPr>
        <p:txBody>
          <a:bodyPr wrap="square">
            <a:spAutoFit/>
          </a:bodyPr>
          <a:lstStyle/>
          <a:p>
            <a:r>
              <a:rPr lang="en-US" sz="1800" dirty="0">
                <a:solidFill>
                  <a:srgbClr val="000000"/>
                </a:solidFill>
              </a:rPr>
              <a:t>Equation (71) can be expanded to show the individual sequence voltages and currents:</a:t>
            </a:r>
            <a:endParaRPr lang="en-US" sz="1800" dirty="0">
              <a:solidFill>
                <a:srgbClr val="000000"/>
              </a:solidFill>
              <a:effectLst/>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379532013"/>
              </p:ext>
            </p:extLst>
          </p:nvPr>
        </p:nvGraphicFramePr>
        <p:xfrm>
          <a:off x="2825371" y="4168682"/>
          <a:ext cx="3978275" cy="1689100"/>
        </p:xfrm>
        <a:graphic>
          <a:graphicData uri="http://schemas.openxmlformats.org/presentationml/2006/ole">
            <mc:AlternateContent xmlns:mc="http://schemas.openxmlformats.org/markup-compatibility/2006">
              <mc:Choice xmlns:v="urn:schemas-microsoft-com:vml" Requires="v">
                <p:oleObj spid="_x0000_s1041" name="Equation" r:id="rId6" imgW="3288960" imgH="1396800" progId="Equation.DSMT4">
                  <p:embed/>
                </p:oleObj>
              </mc:Choice>
              <mc:Fallback>
                <p:oleObj name="Equation" r:id="rId6" imgW="3288960" imgH="1396800" progId="Equation.DSMT4">
                  <p:embed/>
                  <p:pic>
                    <p:nvPicPr>
                      <p:cNvPr id="33" name="Object 32"/>
                      <p:cNvPicPr/>
                      <p:nvPr/>
                    </p:nvPicPr>
                    <p:blipFill>
                      <a:blip r:embed="rId7"/>
                      <a:stretch>
                        <a:fillRect/>
                      </a:stretch>
                    </p:blipFill>
                    <p:spPr>
                      <a:xfrm>
                        <a:off x="2825371" y="4168682"/>
                        <a:ext cx="3978275" cy="1689100"/>
                      </a:xfrm>
                      <a:prstGeom prst="rect">
                        <a:avLst/>
                      </a:prstGeom>
                    </p:spPr>
                  </p:pic>
                </p:oleObj>
              </mc:Fallback>
            </mc:AlternateContent>
          </a:graphicData>
        </a:graphic>
      </p:graphicFrame>
      <p:sp>
        <p:nvSpPr>
          <p:cNvPr id="34" name="TextBox 33"/>
          <p:cNvSpPr txBox="1"/>
          <p:nvPr/>
        </p:nvSpPr>
        <p:spPr>
          <a:xfrm>
            <a:off x="8229600" y="4941265"/>
            <a:ext cx="611065" cy="400110"/>
          </a:xfrm>
          <a:prstGeom prst="rect">
            <a:avLst/>
          </a:prstGeom>
          <a:noFill/>
        </p:spPr>
        <p:txBody>
          <a:bodyPr wrap="none" rtlCol="0">
            <a:spAutoFit/>
          </a:bodyPr>
          <a:lstStyle/>
          <a:p>
            <a:r>
              <a:rPr lang="en-US" sz="2000" dirty="0"/>
              <a:t>(</a:t>
            </a:r>
            <a:r>
              <a:rPr lang="en-US" altLang="zh-CN" sz="2000" dirty="0"/>
              <a:t>72</a:t>
            </a:r>
            <a:r>
              <a:rPr lang="en-US" sz="2000" dirty="0"/>
              <a:t>)</a:t>
            </a:r>
          </a:p>
        </p:txBody>
      </p:sp>
      <p:sp>
        <p:nvSpPr>
          <p:cNvPr id="16"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160723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632276" cy="584775"/>
          </a:xfrm>
          <a:prstGeom prst="rect">
            <a:avLst/>
          </a:prstGeom>
        </p:spPr>
        <p:txBody>
          <a:bodyPr wrap="none">
            <a:spAutoFit/>
          </a:bodyPr>
          <a:lstStyle/>
          <a:p>
            <a:r>
              <a:rPr lang="en-US" sz="3200" dirty="0">
                <a:solidFill>
                  <a:srgbClr val="C8102E"/>
                </a:solidFill>
                <a:latin typeface="+mj-lt"/>
                <a:ea typeface="+mj-ea"/>
                <a:cs typeface="+mj-cs"/>
              </a:rPr>
              <a:t>Equivalent T circuit</a:t>
            </a:r>
          </a:p>
        </p:txBody>
      </p:sp>
      <p:sp>
        <p:nvSpPr>
          <p:cNvPr id="4" name="Slide Number Placeholder 3"/>
          <p:cNvSpPr>
            <a:spLocks noGrp="1"/>
          </p:cNvSpPr>
          <p:nvPr>
            <p:ph type="sldNum" sz="quarter" idx="12"/>
          </p:nvPr>
        </p:nvSpPr>
        <p:spPr/>
        <p:txBody>
          <a:bodyPr/>
          <a:lstStyle/>
          <a:p>
            <a:fld id="{5B7A2384-8C5D-49F6-8259-B9A64ECD4852}" type="slidenum">
              <a:rPr lang="en-US" sz="1100" smtClean="0"/>
              <a:t>39</a:t>
            </a:fld>
            <a:endParaRPr lang="en-US" sz="1100" dirty="0"/>
          </a:p>
        </p:txBody>
      </p:sp>
      <p:graphicFrame>
        <p:nvGraphicFramePr>
          <p:cNvPr id="33" name="Object 32"/>
          <p:cNvGraphicFramePr>
            <a:graphicFrameLocks noChangeAspect="1"/>
          </p:cNvGraphicFramePr>
          <p:nvPr>
            <p:extLst>
              <p:ext uri="{D42A27DB-BD31-4B8C-83A1-F6EECF244321}">
                <p14:modId xmlns:p14="http://schemas.microsoft.com/office/powerpoint/2010/main" val="4027319719"/>
              </p:ext>
            </p:extLst>
          </p:nvPr>
        </p:nvGraphicFramePr>
        <p:xfrm>
          <a:off x="2791213" y="647700"/>
          <a:ext cx="3978275" cy="1689100"/>
        </p:xfrm>
        <a:graphic>
          <a:graphicData uri="http://schemas.openxmlformats.org/presentationml/2006/ole">
            <mc:AlternateContent xmlns:mc="http://schemas.openxmlformats.org/markup-compatibility/2006">
              <mc:Choice xmlns:v="urn:schemas-microsoft-com:vml" Requires="v">
                <p:oleObj spid="_x0000_s2065" name="Equation" r:id="rId3" imgW="3288960" imgH="1396800" progId="Equation.DSMT4">
                  <p:embed/>
                </p:oleObj>
              </mc:Choice>
              <mc:Fallback>
                <p:oleObj name="Equation" r:id="rId3" imgW="3288960" imgH="1396800" progId="Equation.DSMT4">
                  <p:embed/>
                  <p:pic>
                    <p:nvPicPr>
                      <p:cNvPr id="33" name="Object 32"/>
                      <p:cNvPicPr/>
                      <p:nvPr/>
                    </p:nvPicPr>
                    <p:blipFill>
                      <a:blip r:embed="rId4"/>
                      <a:stretch>
                        <a:fillRect/>
                      </a:stretch>
                    </p:blipFill>
                    <p:spPr>
                      <a:xfrm>
                        <a:off x="2791213" y="647700"/>
                        <a:ext cx="3978275" cy="1689100"/>
                      </a:xfrm>
                      <a:prstGeom prst="rect">
                        <a:avLst/>
                      </a:prstGeom>
                    </p:spPr>
                  </p:pic>
                </p:oleObj>
              </mc:Fallback>
            </mc:AlternateContent>
          </a:graphicData>
        </a:graphic>
      </p:graphicFrame>
      <p:sp>
        <p:nvSpPr>
          <p:cNvPr id="34" name="TextBox 33"/>
          <p:cNvSpPr txBox="1"/>
          <p:nvPr/>
        </p:nvSpPr>
        <p:spPr>
          <a:xfrm>
            <a:off x="7879432" y="1244930"/>
            <a:ext cx="611065" cy="400110"/>
          </a:xfrm>
          <a:prstGeom prst="rect">
            <a:avLst/>
          </a:prstGeom>
          <a:noFill/>
        </p:spPr>
        <p:txBody>
          <a:bodyPr wrap="none" rtlCol="0">
            <a:spAutoFit/>
          </a:bodyPr>
          <a:lstStyle/>
          <a:p>
            <a:r>
              <a:rPr lang="en-US" sz="2000" dirty="0"/>
              <a:t>(</a:t>
            </a:r>
            <a:r>
              <a:rPr lang="en-US" altLang="zh-CN" sz="2000" dirty="0"/>
              <a:t>72</a:t>
            </a:r>
            <a:r>
              <a:rPr lang="en-US" sz="2000" dirty="0"/>
              <a:t>)</a:t>
            </a:r>
          </a:p>
        </p:txBody>
      </p:sp>
      <p:sp>
        <p:nvSpPr>
          <p:cNvPr id="7" name="Rectangle 6"/>
          <p:cNvSpPr/>
          <p:nvPr/>
        </p:nvSpPr>
        <p:spPr>
          <a:xfrm>
            <a:off x="7883" y="2307897"/>
            <a:ext cx="9101958" cy="646331"/>
          </a:xfrm>
          <a:prstGeom prst="rect">
            <a:avLst/>
          </a:prstGeom>
        </p:spPr>
        <p:txBody>
          <a:bodyPr wrap="square">
            <a:spAutoFit/>
          </a:bodyPr>
          <a:lstStyle/>
          <a:p>
            <a:pPr algn="just"/>
            <a:r>
              <a:rPr lang="en-US" sz="1800" dirty="0">
                <a:solidFill>
                  <a:srgbClr val="000000"/>
                </a:solidFill>
              </a:rPr>
              <a:t>Equation (72) can be partitioned between the third and fourth rows and columns. In reduced form by incorporating the partitioning, Equation (72) becomes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7" name="TextBox 16"/>
              <p:cNvSpPr txBox="1"/>
              <p:nvPr/>
            </p:nvSpPr>
            <p:spPr>
              <a:xfrm>
                <a:off x="2825372" y="3015783"/>
                <a:ext cx="4310219" cy="5372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r>
                                  <m:rPr>
                                    <m:brk m:alnAt="7"/>
                                  </m:rP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𝑉𝑟</m:t>
                                    </m:r>
                                  </m:e>
                                  <m:sub>
                                    <m:r>
                                      <a:rPr lang="en-US" sz="1800" b="0" i="1" smtClean="0">
                                        <a:latin typeface="Cambria Math" panose="02040503050406030204" pitchFamily="18" charset="0"/>
                                      </a:rPr>
                                      <m:t>012</m:t>
                                    </m:r>
                                  </m:sub>
                                </m:sSub>
                                <m:r>
                                  <m:rPr>
                                    <m:brk m:alnAt="7"/>
                                  </m:rPr>
                                  <a:rPr lang="en-US" sz="1800" b="0" i="1" smtClean="0">
                                    <a:latin typeface="Cambria Math" panose="02040503050406030204" pitchFamily="18" charset="0"/>
                                  </a:rPr>
                                  <m:t>]</m:t>
                                </m:r>
                              </m:e>
                            </m:mr>
                            <m:mr>
                              <m:e>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𝐼𝑟</m:t>
                                    </m:r>
                                  </m:e>
                                  <m:sub>
                                    <m:r>
                                      <a:rPr lang="en-US" sz="1800" b="0" i="1" smtClean="0">
                                        <a:latin typeface="Cambria Math" panose="02040503050406030204" pitchFamily="18" charset="0"/>
                                      </a:rPr>
                                      <m:t>012</m:t>
                                    </m:r>
                                  </m:sub>
                                </m:sSub>
                                <m:r>
                                  <a:rPr lang="en-US" sz="1800" b="0" i="1" smtClean="0">
                                    <a:latin typeface="Cambria Math" panose="02040503050406030204" pitchFamily="18" charset="0"/>
                                  </a:rPr>
                                  <m:t>]</m:t>
                                </m:r>
                              </m:e>
                            </m:mr>
                          </m:m>
                        </m:e>
                      </m:d>
                      <m:r>
                        <a:rPr lang="en-US" sz="1800" b="0" i="0"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m>
                            <m:mPr>
                              <m:mcs>
                                <m:mc>
                                  <m:mcPr>
                                    <m:count m:val="2"/>
                                    <m:mcJc m:val="center"/>
                                  </m:mcPr>
                                </m:mc>
                              </m:mcs>
                              <m:ctrlPr>
                                <a:rPr lang="en-US" sz="1800" i="1">
                                  <a:latin typeface="Cambria Math" panose="02040503050406030204" pitchFamily="18" charset="0"/>
                                </a:rPr>
                              </m:ctrlPr>
                            </m:mPr>
                            <m:mr>
                              <m:e>
                                <m:r>
                                  <m:rPr>
                                    <m:brk m:alnAt="7"/>
                                  </m:rP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𝐷𝑚</m:t>
                                    </m:r>
                                  </m:e>
                                  <m:sub>
                                    <m:r>
                                      <a:rPr lang="en-US" sz="1800" i="1">
                                        <a:latin typeface="Cambria Math" panose="02040503050406030204" pitchFamily="18" charset="0"/>
                                      </a:rPr>
                                      <m:t>012</m:t>
                                    </m:r>
                                  </m:sub>
                                </m:sSub>
                                <m:r>
                                  <m:rPr>
                                    <m:brk m:alnAt="7"/>
                                  </m:rPr>
                                  <a:rPr lang="en-US" sz="1800" b="0" i="1" smtClean="0">
                                    <a:latin typeface="Cambria Math" panose="02040503050406030204" pitchFamily="18" charset="0"/>
                                  </a:rPr>
                                  <m:t>]</m:t>
                                </m:r>
                              </m:e>
                              <m:e>
                                <m:r>
                                  <m:rPr>
                                    <m:brk m:alnAt="7"/>
                                  </m:rP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r>
                                      <a:rPr lang="en-US" sz="1800" i="1">
                                        <a:latin typeface="Cambria Math" panose="02040503050406030204" pitchFamily="18" charset="0"/>
                                      </a:rPr>
                                      <m:t>𝑚</m:t>
                                    </m:r>
                                  </m:e>
                                  <m:sub>
                                    <m:r>
                                      <a:rPr lang="en-US" sz="1800" i="1">
                                        <a:latin typeface="Cambria Math" panose="02040503050406030204" pitchFamily="18" charset="0"/>
                                      </a:rPr>
                                      <m:t>012</m:t>
                                    </m:r>
                                  </m:sub>
                                </m:sSub>
                                <m:r>
                                  <m:rPr>
                                    <m:brk m:alnAt="7"/>
                                  </m:rPr>
                                  <a:rPr lang="en-US" sz="1800" i="1">
                                    <a:latin typeface="Cambria Math" panose="02040503050406030204" pitchFamily="18" charset="0"/>
                                  </a:rPr>
                                  <m:t>]</m:t>
                                </m:r>
                              </m:e>
                            </m:mr>
                            <m:mr>
                              <m:e>
                                <m:r>
                                  <m:rPr>
                                    <m:brk m:alnAt="7"/>
                                  </m:rP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𝐶</m:t>
                                    </m:r>
                                    <m:r>
                                      <a:rPr lang="en-US" sz="1800" i="1">
                                        <a:latin typeface="Cambria Math" panose="02040503050406030204" pitchFamily="18" charset="0"/>
                                      </a:rPr>
                                      <m:t>𝑚</m:t>
                                    </m:r>
                                  </m:e>
                                  <m:sub>
                                    <m:r>
                                      <a:rPr lang="en-US" sz="1800" i="1">
                                        <a:latin typeface="Cambria Math" panose="02040503050406030204" pitchFamily="18" charset="0"/>
                                      </a:rPr>
                                      <m:t>012</m:t>
                                    </m:r>
                                  </m:sub>
                                </m:sSub>
                                <m:r>
                                  <m:rPr>
                                    <m:brk m:alnAt="7"/>
                                  </m:rPr>
                                  <a:rPr lang="en-US" sz="1800" i="1">
                                    <a:latin typeface="Cambria Math" panose="02040503050406030204" pitchFamily="18" charset="0"/>
                                  </a:rPr>
                                  <m:t>]</m:t>
                                </m:r>
                              </m:e>
                              <m:e>
                                <m:r>
                                  <m:rPr>
                                    <m:brk m:alnAt="7"/>
                                  </m:rP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r>
                                      <a:rPr lang="en-US" sz="1800" i="1">
                                        <a:latin typeface="Cambria Math" panose="02040503050406030204" pitchFamily="18" charset="0"/>
                                      </a:rPr>
                                      <m:t>𝑚</m:t>
                                    </m:r>
                                  </m:e>
                                  <m:sub>
                                    <m:r>
                                      <a:rPr lang="en-US" sz="1800" i="1">
                                        <a:latin typeface="Cambria Math" panose="02040503050406030204" pitchFamily="18" charset="0"/>
                                      </a:rPr>
                                      <m:t>012</m:t>
                                    </m:r>
                                  </m:sub>
                                </m:sSub>
                                <m:r>
                                  <m:rPr>
                                    <m:brk m:alnAt="7"/>
                                  </m:rPr>
                                  <a:rPr lang="en-US" sz="1800" i="1">
                                    <a:latin typeface="Cambria Math" panose="02040503050406030204" pitchFamily="18" charset="0"/>
                                  </a:rPr>
                                  <m:t>]</m:t>
                                </m:r>
                              </m:e>
                            </m:mr>
                          </m:m>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r>
                                  <m:rPr>
                                    <m:brk m:alnAt="7"/>
                                  </m:rP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𝑠</m:t>
                                    </m:r>
                                  </m:e>
                                  <m:sub>
                                    <m:r>
                                      <a:rPr lang="en-US" sz="1800" i="1">
                                        <a:latin typeface="Cambria Math" panose="02040503050406030204" pitchFamily="18" charset="0"/>
                                      </a:rPr>
                                      <m:t>012</m:t>
                                    </m:r>
                                  </m:sub>
                                </m:sSub>
                                <m:r>
                                  <m:rPr>
                                    <m:brk m:alnAt="7"/>
                                  </m:rPr>
                                  <a:rPr lang="en-US" sz="1800" i="1">
                                    <a:latin typeface="Cambria Math" panose="02040503050406030204" pitchFamily="18" charset="0"/>
                                  </a:rPr>
                                  <m:t>]</m:t>
                                </m:r>
                              </m:e>
                            </m:mr>
                            <m:mr>
                              <m:e>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r>
                                      <a:rPr lang="en-US" sz="1800" b="0" i="1" smtClean="0">
                                        <a:latin typeface="Cambria Math" panose="02040503050406030204" pitchFamily="18" charset="0"/>
                                      </a:rPr>
                                      <m:t>𝑠</m:t>
                                    </m:r>
                                  </m:e>
                                  <m:sub>
                                    <m:r>
                                      <a:rPr lang="en-US" sz="1800" i="1">
                                        <a:latin typeface="Cambria Math" panose="02040503050406030204" pitchFamily="18" charset="0"/>
                                      </a:rPr>
                                      <m:t>012</m:t>
                                    </m:r>
                                  </m:sub>
                                </m:sSub>
                                <m:r>
                                  <a:rPr lang="en-US" sz="1800" i="1">
                                    <a:latin typeface="Cambria Math" panose="02040503050406030204" pitchFamily="18" charset="0"/>
                                  </a:rPr>
                                  <m:t>]</m:t>
                                </m:r>
                              </m:e>
                            </m:mr>
                          </m:m>
                        </m:e>
                      </m:d>
                    </m:oMath>
                  </m:oMathPara>
                </a14:m>
                <a:endParaRPr lang="en-US" sz="1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825372" y="3015783"/>
                <a:ext cx="4310219" cy="537263"/>
              </a:xfrm>
              <a:prstGeom prst="rect">
                <a:avLst/>
              </a:prstGeom>
              <a:blipFill>
                <a:blip r:embed="rId5"/>
                <a:stretch>
                  <a:fillRect/>
                </a:stretch>
              </a:blipFill>
            </p:spPr>
            <p:txBody>
              <a:bodyPr/>
              <a:lstStyle/>
              <a:p>
                <a:r>
                  <a:rPr lang="en-US">
                    <a:noFill/>
                  </a:rPr>
                  <a:t> </a:t>
                </a:r>
              </a:p>
            </p:txBody>
          </p:sp>
        </mc:Fallback>
      </mc:AlternateContent>
      <p:sp>
        <p:nvSpPr>
          <p:cNvPr id="18" name="TextBox 17"/>
          <p:cNvSpPr txBox="1"/>
          <p:nvPr/>
        </p:nvSpPr>
        <p:spPr>
          <a:xfrm>
            <a:off x="7868922" y="2840430"/>
            <a:ext cx="611065" cy="400110"/>
          </a:xfrm>
          <a:prstGeom prst="rect">
            <a:avLst/>
          </a:prstGeom>
          <a:noFill/>
        </p:spPr>
        <p:txBody>
          <a:bodyPr wrap="none" rtlCol="0">
            <a:spAutoFit/>
          </a:bodyPr>
          <a:lstStyle/>
          <a:p>
            <a:r>
              <a:rPr lang="en-US" sz="2000" dirty="0"/>
              <a:t>(</a:t>
            </a:r>
            <a:r>
              <a:rPr lang="en-US" altLang="zh-CN" sz="2000" dirty="0"/>
              <a:t>73</a:t>
            </a:r>
            <a:r>
              <a:rPr lang="en-US" sz="2000" dirty="0"/>
              <a:t>)</a:t>
            </a:r>
          </a:p>
        </p:txBody>
      </p:sp>
      <p:sp>
        <p:nvSpPr>
          <p:cNvPr id="8" name="Rectangle 7"/>
          <p:cNvSpPr/>
          <p:nvPr/>
        </p:nvSpPr>
        <p:spPr>
          <a:xfrm>
            <a:off x="7883" y="3602142"/>
            <a:ext cx="9059917" cy="369332"/>
          </a:xfrm>
          <a:prstGeom prst="rect">
            <a:avLst/>
          </a:prstGeom>
        </p:spPr>
        <p:txBody>
          <a:bodyPr wrap="square">
            <a:spAutoFit/>
          </a:bodyPr>
          <a:lstStyle/>
          <a:p>
            <a:r>
              <a:rPr lang="en-US" sz="1800" dirty="0">
                <a:solidFill>
                  <a:srgbClr val="000000"/>
                </a:solidFill>
              </a:rPr>
              <a:t>Expanding Equation (73),</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9" name="Rectangle 8"/>
              <p:cNvSpPr/>
              <p:nvPr/>
            </p:nvSpPr>
            <p:spPr>
              <a:xfrm>
                <a:off x="2532118" y="3954739"/>
                <a:ext cx="4845429" cy="369332"/>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𝑉𝑟</m:t>
                            </m:r>
                          </m:e>
                          <m:sub>
                            <m:r>
                              <a:rPr lang="en-US" sz="1800" i="1">
                                <a:latin typeface="Cambria Math" panose="02040503050406030204" pitchFamily="18" charset="0"/>
                              </a:rPr>
                              <m:t>012</m:t>
                            </m:r>
                          </m:sub>
                        </m:sSub>
                      </m:e>
                    </m:d>
                    <m:r>
                      <a:rPr lang="en-US" sz="1800" b="0" i="1" smtClean="0">
                        <a:latin typeface="Cambria Math" panose="02040503050406030204" pitchFamily="18" charset="0"/>
                      </a:rPr>
                      <m:t>=</m:t>
                    </m:r>
                    <m:r>
                      <m:rPr>
                        <m:brk m:alnAt="7"/>
                      </m:rP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𝐷𝑚</m:t>
                        </m:r>
                      </m:e>
                      <m:sub>
                        <m:r>
                          <a:rPr lang="en-US" sz="1800" i="1">
                            <a:latin typeface="Cambria Math" panose="02040503050406030204" pitchFamily="18" charset="0"/>
                          </a:rPr>
                          <m:t>012</m:t>
                        </m:r>
                      </m:sub>
                    </m:sSub>
                    <m:r>
                      <m:rPr>
                        <m:brk m:alnAt="7"/>
                      </m:rP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oMath>
                </a14:m>
                <a:r>
                  <a:rPr lang="en-US" sz="1800" dirty="0"/>
                  <a:t> </a:t>
                </a:r>
                <a14:m>
                  <m:oMath xmlns:m="http://schemas.openxmlformats.org/officeDocument/2006/math">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𝑉𝑠</m:t>
                            </m:r>
                          </m:e>
                          <m:sub>
                            <m:r>
                              <a:rPr lang="en-US" sz="1800" i="1">
                                <a:latin typeface="Cambria Math" panose="02040503050406030204" pitchFamily="18" charset="0"/>
                              </a:rPr>
                              <m:t>012</m:t>
                            </m:r>
                          </m:sub>
                        </m:sSub>
                      </m:e>
                    </m:d>
                    <m:r>
                      <a:rPr lang="en-US" sz="1800" b="0" i="1" smtClean="0">
                        <a:latin typeface="Cambria Math" panose="02040503050406030204" pitchFamily="18" charset="0"/>
                      </a:rPr>
                      <m:t>+</m:t>
                    </m:r>
                    <m:r>
                      <m:rPr>
                        <m:brk m:alnAt="7"/>
                      </m:rP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r>
                          <a:rPr lang="en-US" sz="1800" i="1">
                            <a:latin typeface="Cambria Math" panose="02040503050406030204" pitchFamily="18" charset="0"/>
                          </a:rPr>
                          <m:t>𝑚</m:t>
                        </m:r>
                      </m:e>
                      <m:sub>
                        <m:r>
                          <a:rPr lang="en-US" sz="1800" i="1">
                            <a:latin typeface="Cambria Math" panose="02040503050406030204" pitchFamily="18" charset="0"/>
                          </a:rPr>
                          <m:t>012</m:t>
                        </m:r>
                      </m:sub>
                    </m:sSub>
                    <m:r>
                      <m:rPr>
                        <m:brk m:alnAt="7"/>
                      </m:rP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r>
                      <m:rPr>
                        <m:nor/>
                      </m:rPr>
                      <a:rPr lang="en-US" sz="1800" dirty="0"/>
                      <m:t> </m:t>
                    </m:r>
                    <m:r>
                      <m:rPr>
                        <m:brk m:alnAt="7"/>
                      </m:rP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r>
                          <a:rPr lang="en-US" sz="1800" i="1">
                            <a:latin typeface="Cambria Math" panose="02040503050406030204" pitchFamily="18" charset="0"/>
                          </a:rPr>
                          <m:t>𝑠</m:t>
                        </m:r>
                      </m:e>
                      <m:sub>
                        <m:r>
                          <a:rPr lang="en-US" sz="1800" i="1">
                            <a:latin typeface="Cambria Math" panose="02040503050406030204" pitchFamily="18" charset="0"/>
                          </a:rPr>
                          <m:t>012</m:t>
                        </m:r>
                      </m:sub>
                    </m:sSub>
                    <m:r>
                      <m:rPr>
                        <m:brk m:alnAt="7"/>
                      </m:rPr>
                      <a:rPr lang="en-US" sz="1800" i="1">
                        <a:latin typeface="Cambria Math" panose="02040503050406030204" pitchFamily="18" charset="0"/>
                      </a:rPr>
                      <m:t>]</m:t>
                    </m:r>
                  </m:oMath>
                </a14:m>
                <a:endParaRPr lang="en-US" sz="1800" dirty="0"/>
              </a:p>
            </p:txBody>
          </p:sp>
        </mc:Choice>
        <mc:Fallback xmlns="">
          <p:sp>
            <p:nvSpPr>
              <p:cNvPr id="9" name="Rectangle 8"/>
              <p:cNvSpPr>
                <a:spLocks noRot="1" noChangeAspect="1" noMove="1" noResize="1" noEditPoints="1" noAdjustHandles="1" noChangeArrowheads="1" noChangeShapeType="1" noTextEdit="1"/>
              </p:cNvSpPr>
              <p:nvPr/>
            </p:nvSpPr>
            <p:spPr>
              <a:xfrm>
                <a:off x="2532118" y="3954739"/>
                <a:ext cx="4845429" cy="369332"/>
              </a:xfrm>
              <a:prstGeom prst="rect">
                <a:avLst/>
              </a:prstGeom>
              <a:blipFill>
                <a:blip r:embed="rId6"/>
                <a:stretch>
                  <a:fillRect b="-18333"/>
                </a:stretch>
              </a:blipFill>
            </p:spPr>
            <p:txBody>
              <a:bodyPr/>
              <a:lstStyle/>
              <a:p>
                <a:r>
                  <a:rPr lang="en-US">
                    <a:noFill/>
                  </a:rPr>
                  <a:t> </a:t>
                </a:r>
              </a:p>
            </p:txBody>
          </p:sp>
        </mc:Fallback>
      </mc:AlternateContent>
      <p:sp>
        <p:nvSpPr>
          <p:cNvPr id="21" name="TextBox 20"/>
          <p:cNvSpPr txBox="1"/>
          <p:nvPr/>
        </p:nvSpPr>
        <p:spPr>
          <a:xfrm>
            <a:off x="7868921" y="3779386"/>
            <a:ext cx="611065" cy="400110"/>
          </a:xfrm>
          <a:prstGeom prst="rect">
            <a:avLst/>
          </a:prstGeom>
          <a:noFill/>
        </p:spPr>
        <p:txBody>
          <a:bodyPr wrap="none" rtlCol="0">
            <a:spAutoFit/>
          </a:bodyPr>
          <a:lstStyle/>
          <a:p>
            <a:r>
              <a:rPr lang="en-US" sz="2000" dirty="0"/>
              <a:t>(</a:t>
            </a:r>
            <a:r>
              <a:rPr lang="en-US" altLang="zh-CN" sz="2000" dirty="0"/>
              <a:t>74</a:t>
            </a:r>
            <a:r>
              <a:rPr lang="en-US" sz="2000" dirty="0"/>
              <a:t>)</a:t>
            </a:r>
          </a:p>
        </p:txBody>
      </p:sp>
      <mc:AlternateContent xmlns:mc="http://schemas.openxmlformats.org/markup-compatibility/2006" xmlns:a14="http://schemas.microsoft.com/office/drawing/2010/main">
        <mc:Choice Requires="a14">
          <p:sp>
            <p:nvSpPr>
              <p:cNvPr id="22" name="Rectangle 21"/>
              <p:cNvSpPr/>
              <p:nvPr/>
            </p:nvSpPr>
            <p:spPr>
              <a:xfrm>
                <a:off x="2582043" y="4506232"/>
                <a:ext cx="4760470" cy="369332"/>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r>
                              <a:rPr lang="en-US" sz="1800" i="1">
                                <a:latin typeface="Cambria Math" panose="02040503050406030204" pitchFamily="18" charset="0"/>
                              </a:rPr>
                              <m:t>𝑟</m:t>
                            </m:r>
                          </m:e>
                          <m:sub>
                            <m:r>
                              <a:rPr lang="en-US" sz="1800" i="1">
                                <a:latin typeface="Cambria Math" panose="02040503050406030204" pitchFamily="18" charset="0"/>
                              </a:rPr>
                              <m:t>012</m:t>
                            </m:r>
                          </m:sub>
                        </m:sSub>
                      </m:e>
                    </m:d>
                    <m:r>
                      <a:rPr lang="en-US" sz="1800" b="0" i="1" smtClean="0">
                        <a:latin typeface="Cambria Math" panose="02040503050406030204" pitchFamily="18" charset="0"/>
                      </a:rPr>
                      <m:t>=</m:t>
                    </m:r>
                    <m:r>
                      <m:rPr>
                        <m:brk m:alnAt="7"/>
                      </m:rP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𝐶</m:t>
                        </m:r>
                        <m:r>
                          <a:rPr lang="en-US" sz="1800" i="1">
                            <a:latin typeface="Cambria Math" panose="02040503050406030204" pitchFamily="18" charset="0"/>
                          </a:rPr>
                          <m:t>𝑚</m:t>
                        </m:r>
                      </m:e>
                      <m:sub>
                        <m:r>
                          <a:rPr lang="en-US" sz="1800" i="1">
                            <a:latin typeface="Cambria Math" panose="02040503050406030204" pitchFamily="18" charset="0"/>
                          </a:rPr>
                          <m:t>012</m:t>
                        </m:r>
                      </m:sub>
                    </m:sSub>
                    <m:r>
                      <m:rPr>
                        <m:brk m:alnAt="7"/>
                      </m:rP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oMath>
                </a14:m>
                <a:r>
                  <a:rPr lang="en-US" sz="1800" dirty="0"/>
                  <a:t> </a:t>
                </a:r>
                <a14:m>
                  <m:oMath xmlns:m="http://schemas.openxmlformats.org/officeDocument/2006/math">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𝑉𝑠</m:t>
                            </m:r>
                          </m:e>
                          <m:sub>
                            <m:r>
                              <a:rPr lang="en-US" sz="1800" i="1">
                                <a:latin typeface="Cambria Math" panose="02040503050406030204" pitchFamily="18" charset="0"/>
                              </a:rPr>
                              <m:t>012</m:t>
                            </m:r>
                          </m:sub>
                        </m:sSub>
                      </m:e>
                    </m:d>
                    <m:r>
                      <a:rPr lang="en-US" sz="1800" b="0" i="1" smtClean="0">
                        <a:latin typeface="Cambria Math" panose="02040503050406030204" pitchFamily="18" charset="0"/>
                      </a:rPr>
                      <m:t>+</m:t>
                    </m:r>
                    <m:r>
                      <m:rPr>
                        <m:brk m:alnAt="7"/>
                      </m:rP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r>
                          <a:rPr lang="en-US" sz="1800" i="1">
                            <a:latin typeface="Cambria Math" panose="02040503050406030204" pitchFamily="18" charset="0"/>
                          </a:rPr>
                          <m:t>𝑚</m:t>
                        </m:r>
                      </m:e>
                      <m:sub>
                        <m:r>
                          <a:rPr lang="en-US" sz="1800" i="1">
                            <a:latin typeface="Cambria Math" panose="02040503050406030204" pitchFamily="18" charset="0"/>
                          </a:rPr>
                          <m:t>012</m:t>
                        </m:r>
                      </m:sub>
                    </m:sSub>
                    <m:r>
                      <m:rPr>
                        <m:brk m:alnAt="7"/>
                      </m:rP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r>
                      <m:rPr>
                        <m:nor/>
                      </m:rPr>
                      <a:rPr lang="en-US" sz="1800" dirty="0"/>
                      <m:t> </m:t>
                    </m:r>
                    <m:r>
                      <m:rPr>
                        <m:brk m:alnAt="7"/>
                      </m:rP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r>
                          <a:rPr lang="en-US" sz="1800" i="1">
                            <a:latin typeface="Cambria Math" panose="02040503050406030204" pitchFamily="18" charset="0"/>
                          </a:rPr>
                          <m:t>𝑠</m:t>
                        </m:r>
                      </m:e>
                      <m:sub>
                        <m:r>
                          <a:rPr lang="en-US" sz="1800" i="1">
                            <a:latin typeface="Cambria Math" panose="02040503050406030204" pitchFamily="18" charset="0"/>
                          </a:rPr>
                          <m:t>012</m:t>
                        </m:r>
                      </m:sub>
                    </m:sSub>
                    <m:r>
                      <m:rPr>
                        <m:brk m:alnAt="7"/>
                      </m:rPr>
                      <a:rPr lang="en-US" sz="1800" i="1">
                        <a:latin typeface="Cambria Math" panose="02040503050406030204" pitchFamily="18" charset="0"/>
                      </a:rPr>
                      <m:t>]</m:t>
                    </m:r>
                  </m:oMath>
                </a14:m>
                <a:endParaRPr lang="en-US" sz="1800" dirty="0"/>
              </a:p>
            </p:txBody>
          </p:sp>
        </mc:Choice>
        <mc:Fallback xmlns="">
          <p:sp>
            <p:nvSpPr>
              <p:cNvPr id="22" name="Rectangle 21"/>
              <p:cNvSpPr>
                <a:spLocks noRot="1" noChangeAspect="1" noMove="1" noResize="1" noEditPoints="1" noAdjustHandles="1" noChangeArrowheads="1" noChangeShapeType="1" noTextEdit="1"/>
              </p:cNvSpPr>
              <p:nvPr/>
            </p:nvSpPr>
            <p:spPr>
              <a:xfrm>
                <a:off x="2582043" y="4506232"/>
                <a:ext cx="4760470" cy="369332"/>
              </a:xfrm>
              <a:prstGeom prst="rect">
                <a:avLst/>
              </a:prstGeom>
              <a:blipFill>
                <a:blip r:embed="rId7"/>
                <a:stretch>
                  <a:fillRect b="-16393"/>
                </a:stretch>
              </a:blipFill>
            </p:spPr>
            <p:txBody>
              <a:bodyPr/>
              <a:lstStyle/>
              <a:p>
                <a:r>
                  <a:rPr lang="en-US">
                    <a:noFill/>
                  </a:rPr>
                  <a:t> </a:t>
                </a:r>
              </a:p>
            </p:txBody>
          </p:sp>
        </mc:Fallback>
      </mc:AlternateContent>
      <p:sp>
        <p:nvSpPr>
          <p:cNvPr id="23" name="TextBox 22"/>
          <p:cNvSpPr txBox="1"/>
          <p:nvPr/>
        </p:nvSpPr>
        <p:spPr>
          <a:xfrm>
            <a:off x="7868921" y="4295425"/>
            <a:ext cx="611065" cy="400110"/>
          </a:xfrm>
          <a:prstGeom prst="rect">
            <a:avLst/>
          </a:prstGeom>
          <a:noFill/>
        </p:spPr>
        <p:txBody>
          <a:bodyPr wrap="none" rtlCol="0">
            <a:spAutoFit/>
          </a:bodyPr>
          <a:lstStyle/>
          <a:p>
            <a:r>
              <a:rPr lang="en-US" sz="2000" dirty="0"/>
              <a:t>(</a:t>
            </a:r>
            <a:r>
              <a:rPr lang="en-US" altLang="zh-CN" sz="2000" dirty="0"/>
              <a:t>75</a:t>
            </a:r>
            <a:r>
              <a:rPr lang="en-US" sz="2000" dirty="0"/>
              <a:t>)</a:t>
            </a:r>
          </a:p>
        </p:txBody>
      </p:sp>
      <p:sp>
        <p:nvSpPr>
          <p:cNvPr id="10" name="Rectangle 9"/>
          <p:cNvSpPr/>
          <p:nvPr/>
        </p:nvSpPr>
        <p:spPr>
          <a:xfrm>
            <a:off x="7882" y="4875564"/>
            <a:ext cx="9059917" cy="369332"/>
          </a:xfrm>
          <a:prstGeom prst="rect">
            <a:avLst/>
          </a:prstGeom>
        </p:spPr>
        <p:txBody>
          <a:bodyPr wrap="square">
            <a:spAutoFit/>
          </a:bodyPr>
          <a:lstStyle/>
          <a:p>
            <a:pPr algn="just"/>
            <a:r>
              <a:rPr lang="en-US" sz="1800" dirty="0">
                <a:solidFill>
                  <a:srgbClr val="000000"/>
                </a:solidFill>
              </a:rPr>
              <a:t>Equations (74) and (75) can be transformed into the phase domain:</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26" name="Rectangle 25"/>
              <p:cNvSpPr/>
              <p:nvPr/>
            </p:nvSpPr>
            <p:spPr>
              <a:xfrm>
                <a:off x="799552" y="5339834"/>
                <a:ext cx="6762685" cy="307777"/>
              </a:xfrm>
              <a:prstGeom prst="rect">
                <a:avLst/>
              </a:prstGeom>
            </p:spPr>
            <p:txBody>
              <a:bodyPr wrap="none">
                <a:spAutoFit/>
              </a:bodyPr>
              <a:lstStyle/>
              <a:p>
                <a14:m>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𝑉𝑟</m:t>
                            </m:r>
                          </m:e>
                          <m:sub>
                            <m:r>
                              <a:rPr lang="en-US" sz="1400" b="0" i="1" smtClean="0">
                                <a:latin typeface="Cambria Math" panose="02040503050406030204" pitchFamily="18" charset="0"/>
                              </a:rPr>
                              <m:t>𝑎𝑏𝑐</m:t>
                            </m:r>
                          </m:sub>
                        </m:sSub>
                      </m:e>
                    </m:d>
                    <m:r>
                      <a:rPr lang="en-US" sz="1400" i="1">
                        <a:latin typeface="Cambria Math" panose="02040503050406030204" pitchFamily="18" charset="0"/>
                      </a:rPr>
                      <m:t>=</m:t>
                    </m:r>
                    <m:r>
                      <m:rPr>
                        <m:brk m:alnAt="7"/>
                      </m:rPr>
                      <a:rPr lang="en-US" sz="1400" i="1">
                        <a:latin typeface="Cambria Math" panose="02040503050406030204" pitchFamily="18" charset="0"/>
                      </a:rPr>
                      <m:t>[</m:t>
                    </m:r>
                    <m:r>
                      <a:rPr lang="en-US" sz="1400" b="0" i="1" smtClean="0">
                        <a:latin typeface="Cambria Math" panose="02040503050406030204" pitchFamily="18" charset="0"/>
                      </a:rPr>
                      <m:t>𝐴</m:t>
                    </m:r>
                    <m:r>
                      <m:rPr>
                        <m:brk m:alnAt="7"/>
                      </m:rP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m:t>
                    </m:r>
                    <m:r>
                      <m:rPr>
                        <m:nor/>
                      </m:rPr>
                      <a:rPr lang="en-US" sz="1400" dirty="0"/>
                      <m:t> </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m:t>
                            </m:r>
                            <m:r>
                              <a:rPr lang="en-US" sz="1400" b="0" i="1" smtClean="0">
                                <a:latin typeface="Cambria Math" panose="02040503050406030204" pitchFamily="18" charset="0"/>
                              </a:rPr>
                              <m:t>𝑟</m:t>
                            </m:r>
                          </m:e>
                          <m:sub>
                            <m:r>
                              <a:rPr lang="en-US" sz="1400" i="1">
                                <a:latin typeface="Cambria Math" panose="02040503050406030204" pitchFamily="18" charset="0"/>
                              </a:rPr>
                              <m:t>012</m:t>
                            </m:r>
                          </m:sub>
                        </m:sSub>
                      </m:e>
                    </m:d>
                    <m:r>
                      <a:rPr lang="en-US" sz="1400" i="1">
                        <a:latin typeface="Cambria Math" panose="02040503050406030204" pitchFamily="18" charset="0"/>
                      </a:rPr>
                      <m:t>=</m:t>
                    </m:r>
                    <m:r>
                      <m:rPr>
                        <m:brk m:alnAt="7"/>
                      </m:rPr>
                      <a:rPr lang="en-US" sz="1400" i="1">
                        <a:latin typeface="Cambria Math" panose="02040503050406030204" pitchFamily="18" charset="0"/>
                      </a:rPr>
                      <m:t>[</m:t>
                    </m:r>
                    <m:r>
                      <a:rPr lang="en-US" sz="1400" i="1">
                        <a:latin typeface="Cambria Math" panose="02040503050406030204" pitchFamily="18" charset="0"/>
                      </a:rPr>
                      <m:t>𝐴</m:t>
                    </m:r>
                    <m:r>
                      <m:rPr>
                        <m:brk m:alnAt="7"/>
                      </m:rP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m:t>
                    </m:r>
                    <m:r>
                      <m:rPr>
                        <m:brk m:alnAt="7"/>
                      </m:rP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𝐷𝑚</m:t>
                        </m:r>
                      </m:e>
                      <m:sub>
                        <m:r>
                          <a:rPr lang="en-US" sz="1400" i="1">
                            <a:latin typeface="Cambria Math" panose="02040503050406030204" pitchFamily="18" charset="0"/>
                          </a:rPr>
                          <m:t>012</m:t>
                        </m:r>
                      </m:sub>
                    </m:sSub>
                    <m:r>
                      <m:rPr>
                        <m:brk m:alnAt="7"/>
                      </m:rP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m:t>
                            </m:r>
                          </m:e>
                        </m:d>
                      </m:e>
                      <m:sup>
                        <m:r>
                          <a:rPr lang="en-US" sz="1400" i="1">
                            <a:latin typeface="Cambria Math" panose="02040503050406030204" pitchFamily="18" charset="0"/>
                          </a:rPr>
                          <m:t>−1</m:t>
                        </m:r>
                      </m:sup>
                    </m:sSup>
                    <m:r>
                      <a:rPr lang="en-US" sz="1400" i="1">
                        <a:latin typeface="Cambria Math" panose="02040503050406030204" pitchFamily="18" charset="0"/>
                        <a:ea typeface="Cambria Math" panose="02040503050406030204" pitchFamily="18" charset="0"/>
                      </a:rPr>
                      <m:t>∙</m:t>
                    </m:r>
                  </m:oMath>
                </a14:m>
                <a:r>
                  <a:rPr lang="en-US" sz="1400" dirty="0"/>
                  <a:t> </a:t>
                </a:r>
                <a14:m>
                  <m:oMath xmlns:m="http://schemas.openxmlformats.org/officeDocument/2006/math">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𝑉𝑠</m:t>
                            </m:r>
                          </m:e>
                          <m:sub>
                            <m:r>
                              <a:rPr lang="en-US" sz="1400" b="0" i="1" smtClean="0">
                                <a:latin typeface="Cambria Math" panose="02040503050406030204" pitchFamily="18" charset="0"/>
                              </a:rPr>
                              <m:t>𝑎𝑏𝑐</m:t>
                            </m:r>
                          </m:sub>
                        </m:sSub>
                      </m:e>
                    </m:d>
                    <m:r>
                      <a:rPr lang="en-US" sz="1400" b="0" i="1" smtClean="0">
                        <a:latin typeface="Cambria Math" panose="02040503050406030204" pitchFamily="18" charset="0"/>
                      </a:rPr>
                      <m:t>+[</m:t>
                    </m:r>
                    <m:r>
                      <a:rPr lang="en-US" sz="1400" i="1">
                        <a:latin typeface="Cambria Math" panose="02040503050406030204" pitchFamily="18" charset="0"/>
                      </a:rPr>
                      <m:t>𝐴</m:t>
                    </m:r>
                    <m:r>
                      <m:rPr>
                        <m:brk m:alnAt="7"/>
                      </m:rP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m:t>
                    </m:r>
                    <m:r>
                      <m:rPr>
                        <m:brk m:alnAt="7"/>
                      </m:rP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𝐵</m:t>
                        </m:r>
                        <m:r>
                          <a:rPr lang="en-US" sz="1400" i="1">
                            <a:latin typeface="Cambria Math" panose="02040503050406030204" pitchFamily="18" charset="0"/>
                          </a:rPr>
                          <m:t>𝑚</m:t>
                        </m:r>
                      </m:e>
                      <m:sub>
                        <m:r>
                          <a:rPr lang="en-US" sz="1400" i="1">
                            <a:latin typeface="Cambria Math" panose="02040503050406030204" pitchFamily="18" charset="0"/>
                          </a:rPr>
                          <m:t>012</m:t>
                        </m:r>
                      </m:sub>
                    </m:sSub>
                    <m:r>
                      <m:rPr>
                        <m:brk m:alnAt="7"/>
                      </m:rP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m:t>
                            </m:r>
                          </m:e>
                        </m:d>
                      </m:e>
                      <m:sup>
                        <m:r>
                          <a:rPr lang="en-US" sz="1400" i="1">
                            <a:latin typeface="Cambria Math" panose="02040503050406030204" pitchFamily="18" charset="0"/>
                          </a:rPr>
                          <m:t>−1</m:t>
                        </m:r>
                      </m:sup>
                    </m:sSup>
                    <m:r>
                      <a:rPr lang="en-US" sz="1400" i="1">
                        <a:latin typeface="Cambria Math" panose="02040503050406030204" pitchFamily="18" charset="0"/>
                        <a:ea typeface="Cambria Math" panose="02040503050406030204" pitchFamily="18" charset="0"/>
                      </a:rPr>
                      <m:t>∙</m:t>
                    </m:r>
                    <m:r>
                      <m:rPr>
                        <m:nor/>
                      </m:rPr>
                      <a:rPr lang="en-US" sz="1400" dirty="0"/>
                      <m:t> </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𝐼</m:t>
                            </m:r>
                            <m:r>
                              <a:rPr lang="en-US" sz="1400" i="1">
                                <a:latin typeface="Cambria Math" panose="02040503050406030204" pitchFamily="18" charset="0"/>
                              </a:rPr>
                              <m:t>𝑠</m:t>
                            </m:r>
                          </m:e>
                          <m:sub>
                            <m:r>
                              <a:rPr lang="en-US" sz="1400" i="1">
                                <a:latin typeface="Cambria Math" panose="02040503050406030204" pitchFamily="18" charset="0"/>
                              </a:rPr>
                              <m:t>𝑎𝑏𝑐</m:t>
                            </m:r>
                          </m:sub>
                        </m:sSub>
                      </m:e>
                    </m:d>
                  </m:oMath>
                </a14:m>
                <a:endParaRPr lang="en-US" sz="1400" dirty="0"/>
              </a:p>
            </p:txBody>
          </p:sp>
        </mc:Choice>
        <mc:Fallback xmlns="">
          <p:sp>
            <p:nvSpPr>
              <p:cNvPr id="26" name="Rectangle 25"/>
              <p:cNvSpPr>
                <a:spLocks noRot="1" noChangeAspect="1" noMove="1" noResize="1" noEditPoints="1" noAdjustHandles="1" noChangeArrowheads="1" noChangeShapeType="1" noTextEdit="1"/>
              </p:cNvSpPr>
              <p:nvPr/>
            </p:nvSpPr>
            <p:spPr>
              <a:xfrm>
                <a:off x="799552" y="5339834"/>
                <a:ext cx="6762685" cy="307777"/>
              </a:xfrm>
              <a:prstGeom prst="rect">
                <a:avLst/>
              </a:prstGeom>
              <a:blipFill>
                <a:blip r:embed="rId8"/>
                <a:stretch>
                  <a:fillRect b="-10000"/>
                </a:stretch>
              </a:blipFill>
            </p:spPr>
            <p:txBody>
              <a:bodyPr/>
              <a:lstStyle/>
              <a:p>
                <a:r>
                  <a:rPr lang="en-US">
                    <a:noFill/>
                  </a:rPr>
                  <a:t> </a:t>
                </a:r>
              </a:p>
            </p:txBody>
          </p:sp>
        </mc:Fallback>
      </mc:AlternateContent>
      <p:sp>
        <p:nvSpPr>
          <p:cNvPr id="35" name="TextBox 34"/>
          <p:cNvSpPr txBox="1"/>
          <p:nvPr/>
        </p:nvSpPr>
        <p:spPr>
          <a:xfrm>
            <a:off x="7884687" y="5149092"/>
            <a:ext cx="611065" cy="400110"/>
          </a:xfrm>
          <a:prstGeom prst="rect">
            <a:avLst/>
          </a:prstGeom>
          <a:noFill/>
        </p:spPr>
        <p:txBody>
          <a:bodyPr wrap="none" rtlCol="0">
            <a:spAutoFit/>
          </a:bodyPr>
          <a:lstStyle/>
          <a:p>
            <a:r>
              <a:rPr lang="en-US" sz="2000" dirty="0"/>
              <a:t>(</a:t>
            </a:r>
            <a:r>
              <a:rPr lang="en-US" altLang="zh-CN" sz="2000" dirty="0"/>
              <a:t>76</a:t>
            </a:r>
            <a:r>
              <a:rPr lang="en-US" sz="2000" dirty="0"/>
              <a:t>)</a:t>
            </a:r>
          </a:p>
        </p:txBody>
      </p:sp>
      <mc:AlternateContent xmlns:mc="http://schemas.openxmlformats.org/markup-compatibility/2006" xmlns:a14="http://schemas.microsoft.com/office/drawing/2010/main">
        <mc:Choice Requires="a14">
          <p:sp>
            <p:nvSpPr>
              <p:cNvPr id="36" name="Rectangle 35"/>
              <p:cNvSpPr/>
              <p:nvPr/>
            </p:nvSpPr>
            <p:spPr>
              <a:xfrm>
                <a:off x="838200" y="5810432"/>
                <a:ext cx="6650475" cy="307777"/>
              </a:xfrm>
              <a:prstGeom prst="rect">
                <a:avLst/>
              </a:prstGeom>
            </p:spPr>
            <p:txBody>
              <a:bodyPr wrap="none">
                <a:spAutoFit/>
              </a:bodyPr>
              <a:lstStyle/>
              <a:p>
                <a14:m>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𝐼</m:t>
                            </m:r>
                            <m:r>
                              <a:rPr lang="en-US" sz="1400" i="1">
                                <a:latin typeface="Cambria Math" panose="02040503050406030204" pitchFamily="18" charset="0"/>
                              </a:rPr>
                              <m:t>𝑟</m:t>
                            </m:r>
                          </m:e>
                          <m:sub>
                            <m:r>
                              <a:rPr lang="en-US" sz="1400" b="0" i="1" smtClean="0">
                                <a:latin typeface="Cambria Math" panose="02040503050406030204" pitchFamily="18" charset="0"/>
                              </a:rPr>
                              <m:t>𝑎𝑏𝑐</m:t>
                            </m:r>
                          </m:sub>
                        </m:sSub>
                      </m:e>
                    </m:d>
                    <m:r>
                      <a:rPr lang="en-US" sz="1400" i="1">
                        <a:latin typeface="Cambria Math" panose="02040503050406030204" pitchFamily="18" charset="0"/>
                      </a:rPr>
                      <m:t>=</m:t>
                    </m:r>
                    <m:r>
                      <m:rPr>
                        <m:brk m:alnAt="7"/>
                      </m:rPr>
                      <a:rPr lang="en-US" sz="1400" i="1">
                        <a:latin typeface="Cambria Math" panose="02040503050406030204" pitchFamily="18" charset="0"/>
                      </a:rPr>
                      <m:t>[</m:t>
                    </m:r>
                    <m:r>
                      <a:rPr lang="en-US" sz="1400" b="0" i="1" smtClean="0">
                        <a:latin typeface="Cambria Math" panose="02040503050406030204" pitchFamily="18" charset="0"/>
                      </a:rPr>
                      <m:t>𝐴</m:t>
                    </m:r>
                    <m:r>
                      <m:rPr>
                        <m:brk m:alnAt="7"/>
                      </m:rP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m:t>
                    </m:r>
                    <m:r>
                      <m:rPr>
                        <m:nor/>
                      </m:rPr>
                      <a:rPr lang="en-US" sz="1400" dirty="0"/>
                      <m:t> </m:t>
                    </m:r>
                    <m:d>
                      <m:dPr>
                        <m:begChr m:val="["/>
                        <m:endChr m:val="]"/>
                        <m:ctrlPr>
                          <a:rPr lang="en-US" sz="1400" i="1">
                            <a:latin typeface="Cambria Math" panose="02040503050406030204" pitchFamily="18" charset="0"/>
                          </a:rPr>
                        </m:ctrlPr>
                      </m:dPr>
                      <m:e>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𝐼𝑟</m:t>
                            </m:r>
                          </m:e>
                          <m:sub>
                            <m:r>
                              <a:rPr lang="en-US" sz="1400" i="1">
                                <a:latin typeface="Cambria Math" panose="02040503050406030204" pitchFamily="18" charset="0"/>
                              </a:rPr>
                              <m:t>012</m:t>
                            </m:r>
                          </m:sub>
                        </m:sSub>
                      </m:e>
                    </m:d>
                    <m:r>
                      <a:rPr lang="en-US" sz="1400" i="1">
                        <a:latin typeface="Cambria Math" panose="02040503050406030204" pitchFamily="18" charset="0"/>
                      </a:rPr>
                      <m:t>=</m:t>
                    </m:r>
                    <m:r>
                      <m:rPr>
                        <m:brk m:alnAt="7"/>
                      </m:rPr>
                      <a:rPr lang="en-US" sz="1400" i="1">
                        <a:latin typeface="Cambria Math" panose="02040503050406030204" pitchFamily="18" charset="0"/>
                      </a:rPr>
                      <m:t>[</m:t>
                    </m:r>
                    <m:r>
                      <a:rPr lang="en-US" sz="1400" i="1">
                        <a:latin typeface="Cambria Math" panose="02040503050406030204" pitchFamily="18" charset="0"/>
                      </a:rPr>
                      <m:t>𝐴</m:t>
                    </m:r>
                    <m:r>
                      <m:rPr>
                        <m:brk m:alnAt="7"/>
                      </m:rP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m:t>
                    </m:r>
                    <m:r>
                      <m:rPr>
                        <m:brk m:alnAt="7"/>
                      </m:rP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𝐶</m:t>
                        </m:r>
                        <m:r>
                          <a:rPr lang="en-US" sz="1400" i="1">
                            <a:latin typeface="Cambria Math" panose="02040503050406030204" pitchFamily="18" charset="0"/>
                          </a:rPr>
                          <m:t>𝑚</m:t>
                        </m:r>
                      </m:e>
                      <m:sub>
                        <m:r>
                          <a:rPr lang="en-US" sz="1400" i="1">
                            <a:latin typeface="Cambria Math" panose="02040503050406030204" pitchFamily="18" charset="0"/>
                          </a:rPr>
                          <m:t>012</m:t>
                        </m:r>
                      </m:sub>
                    </m:sSub>
                    <m:r>
                      <m:rPr>
                        <m:brk m:alnAt="7"/>
                      </m:rP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m:t>
                            </m:r>
                          </m:e>
                        </m:d>
                      </m:e>
                      <m:sup>
                        <m:r>
                          <a:rPr lang="en-US" sz="1400" i="1">
                            <a:latin typeface="Cambria Math" panose="02040503050406030204" pitchFamily="18" charset="0"/>
                          </a:rPr>
                          <m:t>−1</m:t>
                        </m:r>
                      </m:sup>
                    </m:sSup>
                    <m:r>
                      <a:rPr lang="en-US" sz="1400" i="1">
                        <a:latin typeface="Cambria Math" panose="02040503050406030204" pitchFamily="18" charset="0"/>
                        <a:ea typeface="Cambria Math" panose="02040503050406030204" pitchFamily="18" charset="0"/>
                      </a:rPr>
                      <m:t>∙</m:t>
                    </m:r>
                  </m:oMath>
                </a14:m>
                <a:r>
                  <a:rPr lang="en-US" sz="1400" dirty="0"/>
                  <a:t> </a:t>
                </a:r>
                <a14:m>
                  <m:oMath xmlns:m="http://schemas.openxmlformats.org/officeDocument/2006/math">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𝑉𝑠</m:t>
                            </m:r>
                          </m:e>
                          <m:sub>
                            <m:r>
                              <a:rPr lang="en-US" sz="1400" b="0" i="1" smtClean="0">
                                <a:latin typeface="Cambria Math" panose="02040503050406030204" pitchFamily="18" charset="0"/>
                              </a:rPr>
                              <m:t>𝑎𝑏𝑐</m:t>
                            </m:r>
                          </m:sub>
                        </m:sSub>
                      </m:e>
                    </m:d>
                    <m:r>
                      <a:rPr lang="en-US" sz="1400" b="0" i="1" smtClean="0">
                        <a:latin typeface="Cambria Math" panose="02040503050406030204" pitchFamily="18" charset="0"/>
                      </a:rPr>
                      <m:t>+[</m:t>
                    </m:r>
                    <m:r>
                      <a:rPr lang="en-US" sz="1400" i="1">
                        <a:latin typeface="Cambria Math" panose="02040503050406030204" pitchFamily="18" charset="0"/>
                      </a:rPr>
                      <m:t>𝐴</m:t>
                    </m:r>
                    <m:r>
                      <m:rPr>
                        <m:brk m:alnAt="7"/>
                      </m:rP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m:t>
                    </m:r>
                    <m:r>
                      <m:rPr>
                        <m:brk m:alnAt="7"/>
                      </m:rP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𝐴</m:t>
                        </m:r>
                        <m:r>
                          <a:rPr lang="en-US" sz="1400" i="1">
                            <a:latin typeface="Cambria Math" panose="02040503050406030204" pitchFamily="18" charset="0"/>
                          </a:rPr>
                          <m:t>𝑚</m:t>
                        </m:r>
                      </m:e>
                      <m:sub>
                        <m:r>
                          <a:rPr lang="en-US" sz="1400" i="1">
                            <a:latin typeface="Cambria Math" panose="02040503050406030204" pitchFamily="18" charset="0"/>
                          </a:rPr>
                          <m:t>012</m:t>
                        </m:r>
                      </m:sub>
                    </m:sSub>
                    <m:r>
                      <m:rPr>
                        <m:brk m:alnAt="7"/>
                      </m:rP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m:t>
                            </m:r>
                          </m:e>
                        </m:d>
                      </m:e>
                      <m:sup>
                        <m:r>
                          <a:rPr lang="en-US" sz="1400" i="1">
                            <a:latin typeface="Cambria Math" panose="02040503050406030204" pitchFamily="18" charset="0"/>
                          </a:rPr>
                          <m:t>−1</m:t>
                        </m:r>
                      </m:sup>
                    </m:sSup>
                    <m:r>
                      <a:rPr lang="en-US" sz="1400" i="1">
                        <a:latin typeface="Cambria Math" panose="02040503050406030204" pitchFamily="18" charset="0"/>
                        <a:ea typeface="Cambria Math" panose="02040503050406030204" pitchFamily="18" charset="0"/>
                      </a:rPr>
                      <m:t>∙</m:t>
                    </m:r>
                    <m:r>
                      <m:rPr>
                        <m:nor/>
                      </m:rPr>
                      <a:rPr lang="en-US" sz="1400" dirty="0"/>
                      <m:t> </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𝐼</m:t>
                            </m:r>
                            <m:r>
                              <a:rPr lang="en-US" sz="1400" i="1">
                                <a:latin typeface="Cambria Math" panose="02040503050406030204" pitchFamily="18" charset="0"/>
                              </a:rPr>
                              <m:t>𝑠</m:t>
                            </m:r>
                          </m:e>
                          <m:sub>
                            <m:r>
                              <a:rPr lang="en-US" sz="1400" i="1">
                                <a:latin typeface="Cambria Math" panose="02040503050406030204" pitchFamily="18" charset="0"/>
                              </a:rPr>
                              <m:t>𝑎𝑏𝑐</m:t>
                            </m:r>
                          </m:sub>
                        </m:sSub>
                      </m:e>
                    </m:d>
                  </m:oMath>
                </a14:m>
                <a:endParaRPr lang="en-US" sz="1400" dirty="0"/>
              </a:p>
            </p:txBody>
          </p:sp>
        </mc:Choice>
        <mc:Fallback xmlns="">
          <p:sp>
            <p:nvSpPr>
              <p:cNvPr id="36" name="Rectangle 35"/>
              <p:cNvSpPr>
                <a:spLocks noRot="1" noChangeAspect="1" noMove="1" noResize="1" noEditPoints="1" noAdjustHandles="1" noChangeArrowheads="1" noChangeShapeType="1" noTextEdit="1"/>
              </p:cNvSpPr>
              <p:nvPr/>
            </p:nvSpPr>
            <p:spPr>
              <a:xfrm>
                <a:off x="838200" y="5810432"/>
                <a:ext cx="6650475" cy="307777"/>
              </a:xfrm>
              <a:prstGeom prst="rect">
                <a:avLst/>
              </a:prstGeom>
              <a:blipFill>
                <a:blip r:embed="rId9"/>
                <a:stretch>
                  <a:fillRect b="-9804"/>
                </a:stretch>
              </a:blipFill>
            </p:spPr>
            <p:txBody>
              <a:bodyPr/>
              <a:lstStyle/>
              <a:p>
                <a:r>
                  <a:rPr lang="en-US">
                    <a:noFill/>
                  </a:rPr>
                  <a:t> </a:t>
                </a:r>
              </a:p>
            </p:txBody>
          </p:sp>
        </mc:Fallback>
      </mc:AlternateContent>
      <p:sp>
        <p:nvSpPr>
          <p:cNvPr id="37" name="TextBox 36"/>
          <p:cNvSpPr txBox="1"/>
          <p:nvPr/>
        </p:nvSpPr>
        <p:spPr>
          <a:xfrm>
            <a:off x="7923335" y="5619690"/>
            <a:ext cx="611065" cy="400110"/>
          </a:xfrm>
          <a:prstGeom prst="rect">
            <a:avLst/>
          </a:prstGeom>
          <a:noFill/>
        </p:spPr>
        <p:txBody>
          <a:bodyPr wrap="none" rtlCol="0">
            <a:spAutoFit/>
          </a:bodyPr>
          <a:lstStyle/>
          <a:p>
            <a:r>
              <a:rPr lang="en-US" sz="2000" dirty="0"/>
              <a:t>(</a:t>
            </a:r>
            <a:r>
              <a:rPr lang="en-US" altLang="zh-CN" sz="2000" dirty="0"/>
              <a:t>77</a:t>
            </a:r>
            <a:r>
              <a:rPr lang="en-US" sz="2000" dirty="0"/>
              <a:t>)</a:t>
            </a:r>
          </a:p>
        </p:txBody>
      </p:sp>
      <p:sp>
        <p:nvSpPr>
          <p:cNvPr id="19"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675710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327" y="152400"/>
            <a:ext cx="2529860" cy="584775"/>
          </a:xfrm>
          <a:prstGeom prst="rect">
            <a:avLst/>
          </a:prstGeom>
        </p:spPr>
        <p:txBody>
          <a:bodyPr wrap="none">
            <a:spAutoFit/>
          </a:bodyPr>
          <a:lstStyle/>
          <a:p>
            <a:r>
              <a:rPr lang="en-US" sz="3200" dirty="0">
                <a:solidFill>
                  <a:srgbClr val="C8102E"/>
                </a:solidFill>
                <a:latin typeface="+mj-lt"/>
                <a:ea typeface="+mj-ea"/>
                <a:cs typeface="+mj-cs"/>
              </a:rPr>
              <a:t>Load Models</a:t>
            </a:r>
          </a:p>
        </p:txBody>
      </p:sp>
      <p:sp>
        <p:nvSpPr>
          <p:cNvPr id="2" name="Rectangle 1"/>
          <p:cNvSpPr/>
          <p:nvPr/>
        </p:nvSpPr>
        <p:spPr>
          <a:xfrm>
            <a:off x="152400" y="914400"/>
            <a:ext cx="8534400" cy="4708981"/>
          </a:xfrm>
          <a:prstGeom prst="rect">
            <a:avLst/>
          </a:prstGeom>
        </p:spPr>
        <p:txBody>
          <a:bodyPr wrap="square">
            <a:spAutoFit/>
          </a:bodyPr>
          <a:lstStyle/>
          <a:p>
            <a:pPr marL="342900" indent="-342900" algn="just">
              <a:buFont typeface="Arial" panose="020B0604020202020204" pitchFamily="34" charset="0"/>
              <a:buChar char="•"/>
            </a:pPr>
            <a:r>
              <a:rPr lang="en-US" sz="2000" dirty="0"/>
              <a:t>The load models developed are to be used in the iterative process of a power-flow program where the load voltages are initially assumed. </a:t>
            </a:r>
          </a:p>
          <a:p>
            <a:pPr marL="342900" indent="-342900" algn="just">
              <a:buFont typeface="Arial" panose="020B0604020202020204" pitchFamily="34" charset="0"/>
              <a:buChar char="•"/>
            </a:pPr>
            <a:r>
              <a:rPr lang="en-US" sz="2000" dirty="0"/>
              <a:t>One of the results of the power-flow analysis is to replace the assumed voltages with the actual operating load voltages. </a:t>
            </a:r>
          </a:p>
          <a:p>
            <a:pPr marL="342900" indent="-342900" algn="just">
              <a:buFont typeface="Arial" panose="020B0604020202020204" pitchFamily="34" charset="0"/>
              <a:buChar char="•"/>
            </a:pPr>
            <a:r>
              <a:rPr lang="en-US" sz="2000" dirty="0"/>
              <a:t>All models are initially defined by a complex power per phase and an </a:t>
            </a:r>
            <a:r>
              <a:rPr lang="en-US" sz="2000" i="1" dirty="0"/>
              <a:t>assumed</a:t>
            </a:r>
            <a:r>
              <a:rPr lang="en-US" sz="2000" dirty="0"/>
              <a:t> line-to-neutral voltage (wye load) or an assumed line-to-line voltage (delta load). The units of the complex power can be in volt-amperes and volts or per-unit volt-amperes and per-unit voltages. </a:t>
            </a:r>
          </a:p>
          <a:p>
            <a:pPr marL="342900" indent="-342900" algn="just">
              <a:buFont typeface="Arial" panose="020B0604020202020204" pitchFamily="34" charset="0"/>
              <a:buChar char="•"/>
            </a:pPr>
            <a:r>
              <a:rPr lang="en-US" sz="2000" dirty="0"/>
              <a:t>For all loads, the line currents entering the load are required in order to perform the power-flow analysis.</a:t>
            </a:r>
          </a:p>
          <a:p>
            <a:pPr marL="342900" indent="-342900" algn="just">
              <a:buFont typeface="Arial" panose="020B0604020202020204" pitchFamily="34" charset="0"/>
              <a:buChar char="•"/>
            </a:pPr>
            <a:r>
              <a:rPr lang="en-US" sz="2000" i="1" dirty="0"/>
              <a:t>Actually, for all shunt components, including static loads, caps and induction machines, what we need is the line currents entering the shunt components. These line currents will be used in the forward-backward sweep method. The approaches to calculate these line currents depend on the components and on wye/delta connections.</a:t>
            </a:r>
          </a:p>
        </p:txBody>
      </p:sp>
      <p:sp>
        <p:nvSpPr>
          <p:cNvPr id="4" name="Slide Number Placeholder 3"/>
          <p:cNvSpPr>
            <a:spLocks noGrp="1"/>
          </p:cNvSpPr>
          <p:nvPr>
            <p:ph type="sldNum" sz="quarter" idx="12"/>
          </p:nvPr>
        </p:nvSpPr>
        <p:spPr/>
        <p:txBody>
          <a:bodyPr/>
          <a:lstStyle/>
          <a:p>
            <a:fld id="{5B7A2384-8C5D-49F6-8259-B9A64ECD4852}" type="slidenum">
              <a:rPr lang="en-US" smtClean="0"/>
              <a:t>4</a:t>
            </a:fld>
            <a:endParaRPr lang="en-US" dirty="0"/>
          </a:p>
        </p:txBody>
      </p:sp>
      <p:sp>
        <p:nvSpPr>
          <p:cNvPr id="5"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261412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632276" cy="584775"/>
          </a:xfrm>
          <a:prstGeom prst="rect">
            <a:avLst/>
          </a:prstGeom>
        </p:spPr>
        <p:txBody>
          <a:bodyPr wrap="none">
            <a:spAutoFit/>
          </a:bodyPr>
          <a:lstStyle/>
          <a:p>
            <a:r>
              <a:rPr lang="en-US" sz="3200" dirty="0">
                <a:solidFill>
                  <a:srgbClr val="C8102E"/>
                </a:solidFill>
                <a:latin typeface="+mj-lt"/>
                <a:ea typeface="+mj-ea"/>
                <a:cs typeface="+mj-cs"/>
              </a:rPr>
              <a:t>Equivalent T circuit</a:t>
            </a:r>
          </a:p>
        </p:txBody>
      </p:sp>
      <p:sp>
        <p:nvSpPr>
          <p:cNvPr id="4" name="Slide Number Placeholder 3"/>
          <p:cNvSpPr>
            <a:spLocks noGrp="1"/>
          </p:cNvSpPr>
          <p:nvPr>
            <p:ph type="sldNum" sz="quarter" idx="12"/>
          </p:nvPr>
        </p:nvSpPr>
        <p:spPr/>
        <p:txBody>
          <a:bodyPr/>
          <a:lstStyle/>
          <a:p>
            <a:fld id="{5B7A2384-8C5D-49F6-8259-B9A64ECD4852}" type="slidenum">
              <a:rPr lang="en-US" sz="1100" smtClean="0"/>
              <a:t>40</a:t>
            </a:fld>
            <a:endParaRPr lang="en-US" sz="1100" dirty="0"/>
          </a:p>
        </p:txBody>
      </p:sp>
      <mc:AlternateContent xmlns:mc="http://schemas.openxmlformats.org/markup-compatibility/2006" xmlns:a14="http://schemas.microsoft.com/office/drawing/2010/main">
        <mc:Choice Requires="a14">
          <p:sp>
            <p:nvSpPr>
              <p:cNvPr id="26" name="Rectangle 25"/>
              <p:cNvSpPr/>
              <p:nvPr/>
            </p:nvSpPr>
            <p:spPr>
              <a:xfrm>
                <a:off x="914400" y="625559"/>
                <a:ext cx="6762685" cy="307777"/>
              </a:xfrm>
              <a:prstGeom prst="rect">
                <a:avLst/>
              </a:prstGeom>
            </p:spPr>
            <p:txBody>
              <a:bodyPr wrap="none">
                <a:spAutoFit/>
              </a:bodyPr>
              <a:lstStyle/>
              <a:p>
                <a14:m>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𝑉𝑟</m:t>
                            </m:r>
                          </m:e>
                          <m:sub>
                            <m:r>
                              <a:rPr lang="en-US" sz="1400" b="0" i="1" smtClean="0">
                                <a:latin typeface="Cambria Math" panose="02040503050406030204" pitchFamily="18" charset="0"/>
                              </a:rPr>
                              <m:t>𝑎𝑏𝑐</m:t>
                            </m:r>
                          </m:sub>
                        </m:sSub>
                      </m:e>
                    </m:d>
                    <m:r>
                      <a:rPr lang="en-US" sz="1400" i="1">
                        <a:latin typeface="Cambria Math" panose="02040503050406030204" pitchFamily="18" charset="0"/>
                      </a:rPr>
                      <m:t>=</m:t>
                    </m:r>
                    <m:r>
                      <m:rPr>
                        <m:brk m:alnAt="7"/>
                      </m:rPr>
                      <a:rPr lang="en-US" sz="1400" i="1">
                        <a:latin typeface="Cambria Math" panose="02040503050406030204" pitchFamily="18" charset="0"/>
                      </a:rPr>
                      <m:t>[</m:t>
                    </m:r>
                    <m:r>
                      <a:rPr lang="en-US" sz="1400" b="0" i="1" smtClean="0">
                        <a:latin typeface="Cambria Math" panose="02040503050406030204" pitchFamily="18" charset="0"/>
                      </a:rPr>
                      <m:t>𝐴</m:t>
                    </m:r>
                    <m:r>
                      <m:rPr>
                        <m:brk m:alnAt="7"/>
                      </m:rP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m:t>
                    </m:r>
                    <m:r>
                      <m:rPr>
                        <m:nor/>
                      </m:rPr>
                      <a:rPr lang="en-US" sz="1400" dirty="0"/>
                      <m:t> </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m:t>
                            </m:r>
                            <m:r>
                              <a:rPr lang="en-US" sz="1400" b="0" i="1" smtClean="0">
                                <a:latin typeface="Cambria Math" panose="02040503050406030204" pitchFamily="18" charset="0"/>
                              </a:rPr>
                              <m:t>𝑟</m:t>
                            </m:r>
                          </m:e>
                          <m:sub>
                            <m:r>
                              <a:rPr lang="en-US" sz="1400" i="1">
                                <a:latin typeface="Cambria Math" panose="02040503050406030204" pitchFamily="18" charset="0"/>
                              </a:rPr>
                              <m:t>012</m:t>
                            </m:r>
                          </m:sub>
                        </m:sSub>
                      </m:e>
                    </m:d>
                    <m:r>
                      <a:rPr lang="en-US" sz="1400" i="1">
                        <a:latin typeface="Cambria Math" panose="02040503050406030204" pitchFamily="18" charset="0"/>
                      </a:rPr>
                      <m:t>=</m:t>
                    </m:r>
                    <m:r>
                      <m:rPr>
                        <m:brk m:alnAt="7"/>
                      </m:rPr>
                      <a:rPr lang="en-US" sz="1400" i="1">
                        <a:latin typeface="Cambria Math" panose="02040503050406030204" pitchFamily="18" charset="0"/>
                      </a:rPr>
                      <m:t>[</m:t>
                    </m:r>
                    <m:r>
                      <a:rPr lang="en-US" sz="1400" i="1">
                        <a:latin typeface="Cambria Math" panose="02040503050406030204" pitchFamily="18" charset="0"/>
                      </a:rPr>
                      <m:t>𝐴</m:t>
                    </m:r>
                    <m:r>
                      <m:rPr>
                        <m:brk m:alnAt="7"/>
                      </m:rP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m:t>
                    </m:r>
                    <m:r>
                      <m:rPr>
                        <m:brk m:alnAt="7"/>
                      </m:rP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𝐷𝑚</m:t>
                        </m:r>
                      </m:e>
                      <m:sub>
                        <m:r>
                          <a:rPr lang="en-US" sz="1400" i="1">
                            <a:latin typeface="Cambria Math" panose="02040503050406030204" pitchFamily="18" charset="0"/>
                          </a:rPr>
                          <m:t>012</m:t>
                        </m:r>
                      </m:sub>
                    </m:sSub>
                    <m:r>
                      <m:rPr>
                        <m:brk m:alnAt="7"/>
                      </m:rP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m:t>
                            </m:r>
                          </m:e>
                        </m:d>
                      </m:e>
                      <m:sup>
                        <m:r>
                          <a:rPr lang="en-US" sz="1400" i="1">
                            <a:latin typeface="Cambria Math" panose="02040503050406030204" pitchFamily="18" charset="0"/>
                          </a:rPr>
                          <m:t>−1</m:t>
                        </m:r>
                      </m:sup>
                    </m:sSup>
                    <m:r>
                      <a:rPr lang="en-US" sz="1400" i="1">
                        <a:latin typeface="Cambria Math" panose="02040503050406030204" pitchFamily="18" charset="0"/>
                        <a:ea typeface="Cambria Math" panose="02040503050406030204" pitchFamily="18" charset="0"/>
                      </a:rPr>
                      <m:t>∙</m:t>
                    </m:r>
                  </m:oMath>
                </a14:m>
                <a:r>
                  <a:rPr lang="en-US" sz="1400" dirty="0"/>
                  <a:t> </a:t>
                </a:r>
                <a14:m>
                  <m:oMath xmlns:m="http://schemas.openxmlformats.org/officeDocument/2006/math">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𝑉𝑠</m:t>
                            </m:r>
                          </m:e>
                          <m:sub>
                            <m:r>
                              <a:rPr lang="en-US" sz="1400" b="0" i="1" smtClean="0">
                                <a:latin typeface="Cambria Math" panose="02040503050406030204" pitchFamily="18" charset="0"/>
                              </a:rPr>
                              <m:t>𝑎𝑏𝑐</m:t>
                            </m:r>
                          </m:sub>
                        </m:sSub>
                      </m:e>
                    </m:d>
                    <m:r>
                      <a:rPr lang="en-US" sz="1400" b="0" i="1" smtClean="0">
                        <a:latin typeface="Cambria Math" panose="02040503050406030204" pitchFamily="18" charset="0"/>
                      </a:rPr>
                      <m:t>+[</m:t>
                    </m:r>
                    <m:r>
                      <a:rPr lang="en-US" sz="1400" i="1">
                        <a:latin typeface="Cambria Math" panose="02040503050406030204" pitchFamily="18" charset="0"/>
                      </a:rPr>
                      <m:t>𝐴</m:t>
                    </m:r>
                    <m:r>
                      <m:rPr>
                        <m:brk m:alnAt="7"/>
                      </m:rP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m:t>
                    </m:r>
                    <m:r>
                      <m:rPr>
                        <m:brk m:alnAt="7"/>
                      </m:rP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𝐵</m:t>
                        </m:r>
                        <m:r>
                          <a:rPr lang="en-US" sz="1400" i="1">
                            <a:latin typeface="Cambria Math" panose="02040503050406030204" pitchFamily="18" charset="0"/>
                          </a:rPr>
                          <m:t>𝑚</m:t>
                        </m:r>
                      </m:e>
                      <m:sub>
                        <m:r>
                          <a:rPr lang="en-US" sz="1400" i="1">
                            <a:latin typeface="Cambria Math" panose="02040503050406030204" pitchFamily="18" charset="0"/>
                          </a:rPr>
                          <m:t>012</m:t>
                        </m:r>
                      </m:sub>
                    </m:sSub>
                    <m:r>
                      <m:rPr>
                        <m:brk m:alnAt="7"/>
                      </m:rP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m:t>
                            </m:r>
                          </m:e>
                        </m:d>
                      </m:e>
                      <m:sup>
                        <m:r>
                          <a:rPr lang="en-US" sz="1400" i="1">
                            <a:latin typeface="Cambria Math" panose="02040503050406030204" pitchFamily="18" charset="0"/>
                          </a:rPr>
                          <m:t>−1</m:t>
                        </m:r>
                      </m:sup>
                    </m:sSup>
                    <m:r>
                      <a:rPr lang="en-US" sz="1400" i="1">
                        <a:latin typeface="Cambria Math" panose="02040503050406030204" pitchFamily="18" charset="0"/>
                        <a:ea typeface="Cambria Math" panose="02040503050406030204" pitchFamily="18" charset="0"/>
                      </a:rPr>
                      <m:t>∙</m:t>
                    </m:r>
                    <m:r>
                      <m:rPr>
                        <m:nor/>
                      </m:rPr>
                      <a:rPr lang="en-US" sz="1400" dirty="0"/>
                      <m:t> </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𝐼</m:t>
                            </m:r>
                            <m:r>
                              <a:rPr lang="en-US" sz="1400" i="1">
                                <a:latin typeface="Cambria Math" panose="02040503050406030204" pitchFamily="18" charset="0"/>
                              </a:rPr>
                              <m:t>𝑠</m:t>
                            </m:r>
                          </m:e>
                          <m:sub>
                            <m:r>
                              <a:rPr lang="en-US" sz="1400" i="1">
                                <a:latin typeface="Cambria Math" panose="02040503050406030204" pitchFamily="18" charset="0"/>
                              </a:rPr>
                              <m:t>𝑎𝑏𝑐</m:t>
                            </m:r>
                          </m:sub>
                        </m:sSub>
                      </m:e>
                    </m:d>
                  </m:oMath>
                </a14:m>
                <a:endParaRPr lang="en-US" sz="1400" dirty="0"/>
              </a:p>
            </p:txBody>
          </p:sp>
        </mc:Choice>
        <mc:Fallback xmlns="">
          <p:sp>
            <p:nvSpPr>
              <p:cNvPr id="26" name="Rectangle 25"/>
              <p:cNvSpPr>
                <a:spLocks noRot="1" noChangeAspect="1" noMove="1" noResize="1" noEditPoints="1" noAdjustHandles="1" noChangeArrowheads="1" noChangeShapeType="1" noTextEdit="1"/>
              </p:cNvSpPr>
              <p:nvPr/>
            </p:nvSpPr>
            <p:spPr>
              <a:xfrm>
                <a:off x="914400" y="625559"/>
                <a:ext cx="6762685" cy="307777"/>
              </a:xfrm>
              <a:prstGeom prst="rect">
                <a:avLst/>
              </a:prstGeom>
              <a:blipFill>
                <a:blip r:embed="rId2"/>
                <a:stretch>
                  <a:fillRect b="-10000"/>
                </a:stretch>
              </a:blipFill>
            </p:spPr>
            <p:txBody>
              <a:bodyPr/>
              <a:lstStyle/>
              <a:p>
                <a:r>
                  <a:rPr lang="en-US">
                    <a:noFill/>
                  </a:rPr>
                  <a:t> </a:t>
                </a:r>
              </a:p>
            </p:txBody>
          </p:sp>
        </mc:Fallback>
      </mc:AlternateContent>
      <p:sp>
        <p:nvSpPr>
          <p:cNvPr id="35" name="TextBox 34"/>
          <p:cNvSpPr txBox="1"/>
          <p:nvPr/>
        </p:nvSpPr>
        <p:spPr>
          <a:xfrm>
            <a:off x="8014816" y="577841"/>
            <a:ext cx="569387" cy="369332"/>
          </a:xfrm>
          <a:prstGeom prst="rect">
            <a:avLst/>
          </a:prstGeom>
          <a:noFill/>
        </p:spPr>
        <p:txBody>
          <a:bodyPr wrap="none" rtlCol="0">
            <a:spAutoFit/>
          </a:bodyPr>
          <a:lstStyle/>
          <a:p>
            <a:pPr algn="dist"/>
            <a:r>
              <a:rPr lang="en-US" sz="1800" dirty="0"/>
              <a:t>(</a:t>
            </a:r>
            <a:r>
              <a:rPr lang="en-US" altLang="zh-CN" sz="1800" dirty="0"/>
              <a:t>76</a:t>
            </a:r>
            <a:r>
              <a:rPr lang="en-US" sz="1800" dirty="0"/>
              <a:t>)</a:t>
            </a:r>
          </a:p>
        </p:txBody>
      </p:sp>
      <mc:AlternateContent xmlns:mc="http://schemas.openxmlformats.org/markup-compatibility/2006" xmlns:a14="http://schemas.microsoft.com/office/drawing/2010/main">
        <mc:Choice Requires="a14">
          <p:sp>
            <p:nvSpPr>
              <p:cNvPr id="36" name="Rectangle 35"/>
              <p:cNvSpPr/>
              <p:nvPr/>
            </p:nvSpPr>
            <p:spPr>
              <a:xfrm>
                <a:off x="1026610" y="999912"/>
                <a:ext cx="6650475" cy="307777"/>
              </a:xfrm>
              <a:prstGeom prst="rect">
                <a:avLst/>
              </a:prstGeom>
            </p:spPr>
            <p:txBody>
              <a:bodyPr wrap="none">
                <a:spAutoFit/>
              </a:bodyPr>
              <a:lstStyle/>
              <a:p>
                <a14:m>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𝐼</m:t>
                            </m:r>
                            <m:r>
                              <a:rPr lang="en-US" sz="1400" i="1">
                                <a:latin typeface="Cambria Math" panose="02040503050406030204" pitchFamily="18" charset="0"/>
                              </a:rPr>
                              <m:t>𝑟</m:t>
                            </m:r>
                          </m:e>
                          <m:sub>
                            <m:r>
                              <a:rPr lang="en-US" sz="1400" b="0" i="1" smtClean="0">
                                <a:latin typeface="Cambria Math" panose="02040503050406030204" pitchFamily="18" charset="0"/>
                              </a:rPr>
                              <m:t>𝑎𝑏𝑐</m:t>
                            </m:r>
                          </m:sub>
                        </m:sSub>
                      </m:e>
                    </m:d>
                    <m:r>
                      <a:rPr lang="en-US" sz="1400" i="1">
                        <a:latin typeface="Cambria Math" panose="02040503050406030204" pitchFamily="18" charset="0"/>
                      </a:rPr>
                      <m:t>=</m:t>
                    </m:r>
                    <m:r>
                      <m:rPr>
                        <m:brk m:alnAt="7"/>
                      </m:rPr>
                      <a:rPr lang="en-US" sz="1400" i="1">
                        <a:latin typeface="Cambria Math" panose="02040503050406030204" pitchFamily="18" charset="0"/>
                      </a:rPr>
                      <m:t>[</m:t>
                    </m:r>
                    <m:r>
                      <a:rPr lang="en-US" sz="1400" b="0" i="1" smtClean="0">
                        <a:latin typeface="Cambria Math" panose="02040503050406030204" pitchFamily="18" charset="0"/>
                      </a:rPr>
                      <m:t>𝐴</m:t>
                    </m:r>
                    <m:r>
                      <m:rPr>
                        <m:brk m:alnAt="7"/>
                      </m:rP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m:t>
                    </m:r>
                    <m:r>
                      <m:rPr>
                        <m:nor/>
                      </m:rPr>
                      <a:rPr lang="en-US" sz="1400" dirty="0"/>
                      <m:t> </m:t>
                    </m:r>
                    <m:d>
                      <m:dPr>
                        <m:begChr m:val="["/>
                        <m:endChr m:val="]"/>
                        <m:ctrlPr>
                          <a:rPr lang="en-US" sz="1400" i="1">
                            <a:latin typeface="Cambria Math" panose="02040503050406030204" pitchFamily="18" charset="0"/>
                          </a:rPr>
                        </m:ctrlPr>
                      </m:dPr>
                      <m:e>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𝐼𝑟</m:t>
                            </m:r>
                          </m:e>
                          <m:sub>
                            <m:r>
                              <a:rPr lang="en-US" sz="1400" i="1">
                                <a:latin typeface="Cambria Math" panose="02040503050406030204" pitchFamily="18" charset="0"/>
                              </a:rPr>
                              <m:t>012</m:t>
                            </m:r>
                          </m:sub>
                        </m:sSub>
                      </m:e>
                    </m:d>
                    <m:r>
                      <a:rPr lang="en-US" sz="1400" i="1">
                        <a:latin typeface="Cambria Math" panose="02040503050406030204" pitchFamily="18" charset="0"/>
                      </a:rPr>
                      <m:t>=</m:t>
                    </m:r>
                    <m:r>
                      <m:rPr>
                        <m:brk m:alnAt="7"/>
                      </m:rPr>
                      <a:rPr lang="en-US" sz="1400" i="1">
                        <a:latin typeface="Cambria Math" panose="02040503050406030204" pitchFamily="18" charset="0"/>
                      </a:rPr>
                      <m:t>[</m:t>
                    </m:r>
                    <m:r>
                      <a:rPr lang="en-US" sz="1400" i="1">
                        <a:latin typeface="Cambria Math" panose="02040503050406030204" pitchFamily="18" charset="0"/>
                      </a:rPr>
                      <m:t>𝐴</m:t>
                    </m:r>
                    <m:r>
                      <m:rPr>
                        <m:brk m:alnAt="7"/>
                      </m:rP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m:t>
                    </m:r>
                    <m:r>
                      <m:rPr>
                        <m:brk m:alnAt="7"/>
                      </m:rP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𝐶</m:t>
                        </m:r>
                        <m:r>
                          <a:rPr lang="en-US" sz="1400" i="1">
                            <a:latin typeface="Cambria Math" panose="02040503050406030204" pitchFamily="18" charset="0"/>
                          </a:rPr>
                          <m:t>𝑚</m:t>
                        </m:r>
                      </m:e>
                      <m:sub>
                        <m:r>
                          <a:rPr lang="en-US" sz="1400" i="1">
                            <a:latin typeface="Cambria Math" panose="02040503050406030204" pitchFamily="18" charset="0"/>
                          </a:rPr>
                          <m:t>012</m:t>
                        </m:r>
                      </m:sub>
                    </m:sSub>
                    <m:r>
                      <m:rPr>
                        <m:brk m:alnAt="7"/>
                      </m:rP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m:t>
                            </m:r>
                          </m:e>
                        </m:d>
                      </m:e>
                      <m:sup>
                        <m:r>
                          <a:rPr lang="en-US" sz="1400" i="1">
                            <a:latin typeface="Cambria Math" panose="02040503050406030204" pitchFamily="18" charset="0"/>
                          </a:rPr>
                          <m:t>−1</m:t>
                        </m:r>
                      </m:sup>
                    </m:sSup>
                    <m:r>
                      <a:rPr lang="en-US" sz="1400" i="1">
                        <a:latin typeface="Cambria Math" panose="02040503050406030204" pitchFamily="18" charset="0"/>
                        <a:ea typeface="Cambria Math" panose="02040503050406030204" pitchFamily="18" charset="0"/>
                      </a:rPr>
                      <m:t>∙</m:t>
                    </m:r>
                  </m:oMath>
                </a14:m>
                <a:r>
                  <a:rPr lang="en-US" sz="1400" dirty="0"/>
                  <a:t> </a:t>
                </a:r>
                <a14:m>
                  <m:oMath xmlns:m="http://schemas.openxmlformats.org/officeDocument/2006/math">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𝑉𝑠</m:t>
                            </m:r>
                          </m:e>
                          <m:sub>
                            <m:r>
                              <a:rPr lang="en-US" sz="1400" b="0" i="1" smtClean="0">
                                <a:latin typeface="Cambria Math" panose="02040503050406030204" pitchFamily="18" charset="0"/>
                              </a:rPr>
                              <m:t>𝑎𝑏𝑐</m:t>
                            </m:r>
                          </m:sub>
                        </m:sSub>
                      </m:e>
                    </m:d>
                    <m:r>
                      <a:rPr lang="en-US" sz="1400" b="0" i="1" smtClean="0">
                        <a:latin typeface="Cambria Math" panose="02040503050406030204" pitchFamily="18" charset="0"/>
                      </a:rPr>
                      <m:t>+[</m:t>
                    </m:r>
                    <m:r>
                      <a:rPr lang="en-US" sz="1400" i="1">
                        <a:latin typeface="Cambria Math" panose="02040503050406030204" pitchFamily="18" charset="0"/>
                      </a:rPr>
                      <m:t>𝐴</m:t>
                    </m:r>
                    <m:r>
                      <m:rPr>
                        <m:brk m:alnAt="7"/>
                      </m:rP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m:t>
                    </m:r>
                    <m:r>
                      <m:rPr>
                        <m:brk m:alnAt="7"/>
                      </m:rP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𝐴</m:t>
                        </m:r>
                        <m:r>
                          <a:rPr lang="en-US" sz="1400" i="1">
                            <a:latin typeface="Cambria Math" panose="02040503050406030204" pitchFamily="18" charset="0"/>
                          </a:rPr>
                          <m:t>𝑚</m:t>
                        </m:r>
                      </m:e>
                      <m:sub>
                        <m:r>
                          <a:rPr lang="en-US" sz="1400" i="1">
                            <a:latin typeface="Cambria Math" panose="02040503050406030204" pitchFamily="18" charset="0"/>
                          </a:rPr>
                          <m:t>012</m:t>
                        </m:r>
                      </m:sub>
                    </m:sSub>
                    <m:r>
                      <m:rPr>
                        <m:brk m:alnAt="7"/>
                      </m:rP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m:t>
                            </m:r>
                          </m:e>
                        </m:d>
                      </m:e>
                      <m:sup>
                        <m:r>
                          <a:rPr lang="en-US" sz="1400" i="1">
                            <a:latin typeface="Cambria Math" panose="02040503050406030204" pitchFamily="18" charset="0"/>
                          </a:rPr>
                          <m:t>−1</m:t>
                        </m:r>
                      </m:sup>
                    </m:sSup>
                    <m:r>
                      <a:rPr lang="en-US" sz="1400" i="1">
                        <a:latin typeface="Cambria Math" panose="02040503050406030204" pitchFamily="18" charset="0"/>
                        <a:ea typeface="Cambria Math" panose="02040503050406030204" pitchFamily="18" charset="0"/>
                      </a:rPr>
                      <m:t>∙</m:t>
                    </m:r>
                    <m:r>
                      <m:rPr>
                        <m:nor/>
                      </m:rPr>
                      <a:rPr lang="en-US" sz="1400" dirty="0"/>
                      <m:t> </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𝐼</m:t>
                            </m:r>
                            <m:r>
                              <a:rPr lang="en-US" sz="1400" i="1">
                                <a:latin typeface="Cambria Math" panose="02040503050406030204" pitchFamily="18" charset="0"/>
                              </a:rPr>
                              <m:t>𝑠</m:t>
                            </m:r>
                          </m:e>
                          <m:sub>
                            <m:r>
                              <a:rPr lang="en-US" sz="1400" i="1">
                                <a:latin typeface="Cambria Math" panose="02040503050406030204" pitchFamily="18" charset="0"/>
                              </a:rPr>
                              <m:t>𝑎𝑏𝑐</m:t>
                            </m:r>
                          </m:sub>
                        </m:sSub>
                      </m:e>
                    </m:d>
                  </m:oMath>
                </a14:m>
                <a:endParaRPr lang="en-US" sz="1400" dirty="0"/>
              </a:p>
            </p:txBody>
          </p:sp>
        </mc:Choice>
        <mc:Fallback xmlns="">
          <p:sp>
            <p:nvSpPr>
              <p:cNvPr id="36" name="Rectangle 35"/>
              <p:cNvSpPr>
                <a:spLocks noRot="1" noChangeAspect="1" noMove="1" noResize="1" noEditPoints="1" noAdjustHandles="1" noChangeArrowheads="1" noChangeShapeType="1" noTextEdit="1"/>
              </p:cNvSpPr>
              <p:nvPr/>
            </p:nvSpPr>
            <p:spPr>
              <a:xfrm>
                <a:off x="1026610" y="999912"/>
                <a:ext cx="6650475" cy="307777"/>
              </a:xfrm>
              <a:prstGeom prst="rect">
                <a:avLst/>
              </a:prstGeom>
              <a:blipFill>
                <a:blip r:embed="rId3"/>
                <a:stretch>
                  <a:fillRect b="-9804"/>
                </a:stretch>
              </a:blipFill>
            </p:spPr>
            <p:txBody>
              <a:bodyPr/>
              <a:lstStyle/>
              <a:p>
                <a:r>
                  <a:rPr lang="en-US">
                    <a:noFill/>
                  </a:rPr>
                  <a:t> </a:t>
                </a:r>
              </a:p>
            </p:txBody>
          </p:sp>
        </mc:Fallback>
      </mc:AlternateContent>
      <p:sp>
        <p:nvSpPr>
          <p:cNvPr id="37" name="TextBox 36"/>
          <p:cNvSpPr txBox="1"/>
          <p:nvPr/>
        </p:nvSpPr>
        <p:spPr>
          <a:xfrm>
            <a:off x="8014816" y="1054584"/>
            <a:ext cx="569387" cy="369332"/>
          </a:xfrm>
          <a:prstGeom prst="rect">
            <a:avLst/>
          </a:prstGeom>
          <a:noFill/>
        </p:spPr>
        <p:txBody>
          <a:bodyPr wrap="none" rtlCol="0">
            <a:spAutoFit/>
          </a:bodyPr>
          <a:lstStyle/>
          <a:p>
            <a:pPr algn="dist"/>
            <a:r>
              <a:rPr lang="en-US" sz="1800" dirty="0"/>
              <a:t>(</a:t>
            </a:r>
            <a:r>
              <a:rPr lang="en-US" altLang="zh-CN" sz="1800" dirty="0"/>
              <a:t>77</a:t>
            </a:r>
            <a:r>
              <a:rPr lang="en-US" sz="1800" dirty="0"/>
              <a:t>)</a:t>
            </a:r>
          </a:p>
        </p:txBody>
      </p:sp>
      <p:sp>
        <p:nvSpPr>
          <p:cNvPr id="2" name="Rectangle 1"/>
          <p:cNvSpPr/>
          <p:nvPr/>
        </p:nvSpPr>
        <p:spPr>
          <a:xfrm>
            <a:off x="76200" y="1221865"/>
            <a:ext cx="9129000" cy="369332"/>
          </a:xfrm>
          <a:prstGeom prst="rect">
            <a:avLst/>
          </a:prstGeom>
        </p:spPr>
        <p:txBody>
          <a:bodyPr wrap="square">
            <a:spAutoFit/>
          </a:bodyPr>
          <a:lstStyle/>
          <a:p>
            <a:r>
              <a:rPr lang="en-US" sz="1800" dirty="0">
                <a:solidFill>
                  <a:srgbClr val="000000"/>
                </a:solidFill>
              </a:rPr>
              <a:t>Therefore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20" name="Rectangle 19"/>
              <p:cNvSpPr/>
              <p:nvPr/>
            </p:nvSpPr>
            <p:spPr>
              <a:xfrm>
                <a:off x="2528493" y="1598034"/>
                <a:ext cx="3820726" cy="307777"/>
              </a:xfrm>
              <a:prstGeom prst="rect">
                <a:avLst/>
              </a:prstGeom>
            </p:spPr>
            <p:txBody>
              <a:bodyPr wrap="none">
                <a:spAutoFit/>
              </a:bodyPr>
              <a:lstStyle/>
              <a:p>
                <a14:m>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𝑉𝑟</m:t>
                            </m:r>
                          </m:e>
                          <m:sub>
                            <m:r>
                              <a:rPr lang="en-US" sz="1400" b="0" i="1" smtClean="0">
                                <a:latin typeface="Cambria Math" panose="02040503050406030204" pitchFamily="18" charset="0"/>
                              </a:rPr>
                              <m:t>𝑎𝑏𝑐</m:t>
                            </m:r>
                          </m:sub>
                        </m:sSub>
                      </m:e>
                    </m:d>
                    <m:r>
                      <a:rPr lang="en-US" sz="1400" b="0" i="1" smtClean="0">
                        <a:latin typeface="Cambria Math" panose="02040503050406030204" pitchFamily="18" charset="0"/>
                      </a:rPr>
                      <m:t>=</m:t>
                    </m:r>
                    <m:r>
                      <m:rPr>
                        <m:brk m:alnAt="7"/>
                      </m:rP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𝐷𝑚</m:t>
                        </m:r>
                      </m:e>
                      <m:sub>
                        <m:r>
                          <a:rPr lang="en-US" sz="1400" b="0" i="1" smtClean="0">
                            <a:latin typeface="Cambria Math" panose="02040503050406030204" pitchFamily="18" charset="0"/>
                          </a:rPr>
                          <m:t>𝑎𝑏𝑐</m:t>
                        </m:r>
                      </m:sub>
                    </m:sSub>
                    <m:r>
                      <m:rPr>
                        <m:brk m:alnAt="7"/>
                      </m:rP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m:t>
                    </m:r>
                  </m:oMath>
                </a14:m>
                <a:r>
                  <a:rPr lang="en-US" sz="1400" dirty="0"/>
                  <a:t> </a:t>
                </a:r>
                <a14:m>
                  <m:oMath xmlns:m="http://schemas.openxmlformats.org/officeDocument/2006/math">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𝑉𝑠</m:t>
                            </m:r>
                          </m:e>
                          <m:sub>
                            <m:r>
                              <a:rPr lang="en-US" sz="1400" b="0" i="1" smtClean="0">
                                <a:latin typeface="Cambria Math" panose="02040503050406030204" pitchFamily="18" charset="0"/>
                              </a:rPr>
                              <m:t>𝑎𝑏𝑐</m:t>
                            </m:r>
                          </m:sub>
                        </m:sSub>
                      </m:e>
                    </m:d>
                    <m:r>
                      <a:rPr lang="en-US" sz="1400" b="0" i="1" smtClean="0">
                        <a:latin typeface="Cambria Math" panose="02040503050406030204" pitchFamily="18" charset="0"/>
                      </a:rPr>
                      <m:t>+</m:t>
                    </m:r>
                    <m:r>
                      <m:rPr>
                        <m:brk m:alnAt="7"/>
                      </m:rP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𝐵</m:t>
                        </m:r>
                        <m:r>
                          <a:rPr lang="en-US" sz="1400" i="1">
                            <a:latin typeface="Cambria Math" panose="02040503050406030204" pitchFamily="18" charset="0"/>
                          </a:rPr>
                          <m:t>𝑚</m:t>
                        </m:r>
                      </m:e>
                      <m:sub>
                        <m:r>
                          <a:rPr lang="en-US" sz="1400" b="0" i="1" smtClean="0">
                            <a:latin typeface="Cambria Math" panose="02040503050406030204" pitchFamily="18" charset="0"/>
                          </a:rPr>
                          <m:t>𝑎𝑏𝑐</m:t>
                        </m:r>
                      </m:sub>
                    </m:sSub>
                    <m:r>
                      <m:rPr>
                        <m:brk m:alnAt="7"/>
                      </m:rP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m:t>
                    </m:r>
                    <m:r>
                      <m:rPr>
                        <m:nor/>
                      </m:rPr>
                      <a:rPr lang="en-US" sz="1400" dirty="0"/>
                      <m:t> </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𝐼</m:t>
                            </m:r>
                            <m:r>
                              <a:rPr lang="en-US" sz="1400" i="1">
                                <a:latin typeface="Cambria Math" panose="02040503050406030204" pitchFamily="18" charset="0"/>
                              </a:rPr>
                              <m:t>𝑠</m:t>
                            </m:r>
                          </m:e>
                          <m:sub>
                            <m:r>
                              <a:rPr lang="en-US" sz="1400" i="1">
                                <a:latin typeface="Cambria Math" panose="02040503050406030204" pitchFamily="18" charset="0"/>
                              </a:rPr>
                              <m:t>𝑎𝑏𝑐</m:t>
                            </m:r>
                          </m:sub>
                        </m:sSub>
                      </m:e>
                    </m:d>
                  </m:oMath>
                </a14:m>
                <a:endParaRPr lang="en-US" sz="1400" dirty="0"/>
              </a:p>
            </p:txBody>
          </p:sp>
        </mc:Choice>
        <mc:Fallback xmlns="">
          <p:sp>
            <p:nvSpPr>
              <p:cNvPr id="20" name="Rectangle 19"/>
              <p:cNvSpPr>
                <a:spLocks noRot="1" noChangeAspect="1" noMove="1" noResize="1" noEditPoints="1" noAdjustHandles="1" noChangeArrowheads="1" noChangeShapeType="1" noTextEdit="1"/>
              </p:cNvSpPr>
              <p:nvPr/>
            </p:nvSpPr>
            <p:spPr>
              <a:xfrm>
                <a:off x="2528493" y="1598034"/>
                <a:ext cx="3820726" cy="307777"/>
              </a:xfrm>
              <a:prstGeom prst="rect">
                <a:avLst/>
              </a:prstGeom>
              <a:blipFill>
                <a:blip r:embed="rId4"/>
                <a:stretch>
                  <a:fillRect b="-9804"/>
                </a:stretch>
              </a:blipFill>
            </p:spPr>
            <p:txBody>
              <a:bodyPr/>
              <a:lstStyle/>
              <a:p>
                <a:r>
                  <a:rPr lang="en-US">
                    <a:noFill/>
                  </a:rPr>
                  <a:t> </a:t>
                </a:r>
              </a:p>
            </p:txBody>
          </p:sp>
        </mc:Fallback>
      </mc:AlternateContent>
      <p:sp>
        <p:nvSpPr>
          <p:cNvPr id="24" name="TextBox 23"/>
          <p:cNvSpPr txBox="1"/>
          <p:nvPr/>
        </p:nvSpPr>
        <p:spPr>
          <a:xfrm>
            <a:off x="8014816" y="1633015"/>
            <a:ext cx="569387" cy="369332"/>
          </a:xfrm>
          <a:prstGeom prst="rect">
            <a:avLst/>
          </a:prstGeom>
          <a:noFill/>
        </p:spPr>
        <p:txBody>
          <a:bodyPr wrap="none" rtlCol="0">
            <a:spAutoFit/>
          </a:bodyPr>
          <a:lstStyle/>
          <a:p>
            <a:pPr algn="dist"/>
            <a:r>
              <a:rPr lang="en-US" sz="1800" dirty="0"/>
              <a:t>(</a:t>
            </a:r>
            <a:r>
              <a:rPr lang="en-US" altLang="zh-CN" sz="1800" dirty="0"/>
              <a:t>78</a:t>
            </a:r>
            <a:r>
              <a:rPr lang="en-US" sz="1800" dirty="0"/>
              <a:t>)</a:t>
            </a:r>
          </a:p>
        </p:txBody>
      </p:sp>
      <mc:AlternateContent xmlns:mc="http://schemas.openxmlformats.org/markup-compatibility/2006" xmlns:a14="http://schemas.microsoft.com/office/drawing/2010/main">
        <mc:Choice Requires="a14">
          <p:sp>
            <p:nvSpPr>
              <p:cNvPr id="25" name="Rectangle 24"/>
              <p:cNvSpPr/>
              <p:nvPr/>
            </p:nvSpPr>
            <p:spPr>
              <a:xfrm>
                <a:off x="2562156" y="1972589"/>
                <a:ext cx="3753400" cy="307777"/>
              </a:xfrm>
              <a:prstGeom prst="rect">
                <a:avLst/>
              </a:prstGeom>
            </p:spPr>
            <p:txBody>
              <a:bodyPr wrap="none">
                <a:spAutoFit/>
              </a:bodyPr>
              <a:lstStyle/>
              <a:p>
                <a14:m>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𝐼</m:t>
                            </m:r>
                            <m:r>
                              <a:rPr lang="en-US" sz="1400" i="1">
                                <a:latin typeface="Cambria Math" panose="02040503050406030204" pitchFamily="18" charset="0"/>
                              </a:rPr>
                              <m:t>𝑟</m:t>
                            </m:r>
                          </m:e>
                          <m:sub>
                            <m:r>
                              <a:rPr lang="en-US" sz="1400" b="0" i="1" smtClean="0">
                                <a:latin typeface="Cambria Math" panose="02040503050406030204" pitchFamily="18" charset="0"/>
                              </a:rPr>
                              <m:t>𝑎𝑏𝑐</m:t>
                            </m:r>
                          </m:sub>
                        </m:sSub>
                      </m:e>
                    </m:d>
                    <m:r>
                      <a:rPr lang="en-US" sz="1400" b="0" i="1" smtClean="0">
                        <a:latin typeface="Cambria Math" panose="02040503050406030204" pitchFamily="18" charset="0"/>
                      </a:rPr>
                      <m:t>=</m:t>
                    </m:r>
                    <m:r>
                      <m:rPr>
                        <m:brk m:alnAt="7"/>
                      </m:rP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𝐶</m:t>
                        </m:r>
                        <m:r>
                          <a:rPr lang="en-US" sz="1400" i="1">
                            <a:latin typeface="Cambria Math" panose="02040503050406030204" pitchFamily="18" charset="0"/>
                          </a:rPr>
                          <m:t>𝑚</m:t>
                        </m:r>
                      </m:e>
                      <m:sub>
                        <m:r>
                          <a:rPr lang="en-US" sz="1400" b="0" i="1" smtClean="0">
                            <a:latin typeface="Cambria Math" panose="02040503050406030204" pitchFamily="18" charset="0"/>
                          </a:rPr>
                          <m:t>𝑎𝑏𝑐</m:t>
                        </m:r>
                      </m:sub>
                    </m:sSub>
                    <m:r>
                      <m:rPr>
                        <m:brk m:alnAt="7"/>
                      </m:rP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m:t>
                    </m:r>
                  </m:oMath>
                </a14:m>
                <a:r>
                  <a:rPr lang="en-US" sz="1400" dirty="0"/>
                  <a:t> </a:t>
                </a:r>
                <a14:m>
                  <m:oMath xmlns:m="http://schemas.openxmlformats.org/officeDocument/2006/math">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𝑉𝑠</m:t>
                            </m:r>
                          </m:e>
                          <m:sub>
                            <m:r>
                              <a:rPr lang="en-US" sz="1400" b="0" i="1" smtClean="0">
                                <a:latin typeface="Cambria Math" panose="02040503050406030204" pitchFamily="18" charset="0"/>
                              </a:rPr>
                              <m:t>𝑎𝑏𝑐</m:t>
                            </m:r>
                          </m:sub>
                        </m:sSub>
                      </m:e>
                    </m:d>
                    <m:r>
                      <a:rPr lang="en-US" sz="1400" b="0" i="1" smtClean="0">
                        <a:latin typeface="Cambria Math" panose="02040503050406030204" pitchFamily="18" charset="0"/>
                      </a:rPr>
                      <m:t>+</m:t>
                    </m:r>
                    <m:r>
                      <m:rPr>
                        <m:brk m:alnAt="7"/>
                      </m:rP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𝐴</m:t>
                        </m:r>
                        <m:r>
                          <a:rPr lang="en-US" sz="1400" i="1">
                            <a:latin typeface="Cambria Math" panose="02040503050406030204" pitchFamily="18" charset="0"/>
                          </a:rPr>
                          <m:t>𝑚</m:t>
                        </m:r>
                      </m:e>
                      <m:sub>
                        <m:r>
                          <a:rPr lang="en-US" sz="1400" b="0" i="1" smtClean="0">
                            <a:latin typeface="Cambria Math" panose="02040503050406030204" pitchFamily="18" charset="0"/>
                          </a:rPr>
                          <m:t>𝑎𝑏𝑐</m:t>
                        </m:r>
                      </m:sub>
                    </m:sSub>
                    <m:r>
                      <m:rPr>
                        <m:brk m:alnAt="7"/>
                      </m:rP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m:t>
                    </m:r>
                    <m:r>
                      <m:rPr>
                        <m:nor/>
                      </m:rPr>
                      <a:rPr lang="en-US" sz="1400" dirty="0"/>
                      <m:t> </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𝐼</m:t>
                            </m:r>
                            <m:r>
                              <a:rPr lang="en-US" sz="1400" i="1">
                                <a:latin typeface="Cambria Math" panose="02040503050406030204" pitchFamily="18" charset="0"/>
                              </a:rPr>
                              <m:t>𝑠</m:t>
                            </m:r>
                          </m:e>
                          <m:sub>
                            <m:r>
                              <a:rPr lang="en-US" sz="1400" i="1">
                                <a:latin typeface="Cambria Math" panose="02040503050406030204" pitchFamily="18" charset="0"/>
                              </a:rPr>
                              <m:t>𝑎𝑏𝑐</m:t>
                            </m:r>
                          </m:sub>
                        </m:sSub>
                      </m:e>
                    </m:d>
                  </m:oMath>
                </a14:m>
                <a:endParaRPr lang="en-US" sz="1400" dirty="0"/>
              </a:p>
            </p:txBody>
          </p:sp>
        </mc:Choice>
        <mc:Fallback xmlns="">
          <p:sp>
            <p:nvSpPr>
              <p:cNvPr id="25" name="Rectangle 24"/>
              <p:cNvSpPr>
                <a:spLocks noRot="1" noChangeAspect="1" noMove="1" noResize="1" noEditPoints="1" noAdjustHandles="1" noChangeArrowheads="1" noChangeShapeType="1" noTextEdit="1"/>
              </p:cNvSpPr>
              <p:nvPr/>
            </p:nvSpPr>
            <p:spPr>
              <a:xfrm>
                <a:off x="2562156" y="1972589"/>
                <a:ext cx="3753400" cy="307777"/>
              </a:xfrm>
              <a:prstGeom prst="rect">
                <a:avLst/>
              </a:prstGeom>
              <a:blipFill>
                <a:blip r:embed="rId5"/>
                <a:stretch>
                  <a:fillRect b="-10000"/>
                </a:stretch>
              </a:blipFill>
            </p:spPr>
            <p:txBody>
              <a:bodyPr/>
              <a:lstStyle/>
              <a:p>
                <a:r>
                  <a:rPr lang="en-US">
                    <a:noFill/>
                  </a:rPr>
                  <a:t> </a:t>
                </a:r>
              </a:p>
            </p:txBody>
          </p:sp>
        </mc:Fallback>
      </mc:AlternateContent>
      <p:sp>
        <p:nvSpPr>
          <p:cNvPr id="27" name="TextBox 26"/>
          <p:cNvSpPr txBox="1"/>
          <p:nvPr/>
        </p:nvSpPr>
        <p:spPr>
          <a:xfrm>
            <a:off x="8015797" y="1969048"/>
            <a:ext cx="569387" cy="369332"/>
          </a:xfrm>
          <a:prstGeom prst="rect">
            <a:avLst/>
          </a:prstGeom>
          <a:noFill/>
        </p:spPr>
        <p:txBody>
          <a:bodyPr wrap="none" rtlCol="0">
            <a:spAutoFit/>
          </a:bodyPr>
          <a:lstStyle/>
          <a:p>
            <a:pPr algn="dist"/>
            <a:r>
              <a:rPr lang="en-US" sz="1800" dirty="0"/>
              <a:t>(</a:t>
            </a:r>
            <a:r>
              <a:rPr lang="en-US" altLang="zh-CN" sz="1800" dirty="0"/>
              <a:t>79</a:t>
            </a:r>
            <a:r>
              <a:rPr lang="en-US" sz="1800" dirty="0"/>
              <a:t>)</a:t>
            </a:r>
          </a:p>
        </p:txBody>
      </p:sp>
      <p:sp>
        <p:nvSpPr>
          <p:cNvPr id="28" name="Rectangle 27"/>
          <p:cNvSpPr/>
          <p:nvPr/>
        </p:nvSpPr>
        <p:spPr>
          <a:xfrm>
            <a:off x="304800" y="2316864"/>
            <a:ext cx="9129000" cy="369332"/>
          </a:xfrm>
          <a:prstGeom prst="rect">
            <a:avLst/>
          </a:prstGeom>
        </p:spPr>
        <p:txBody>
          <a:bodyPr wrap="square">
            <a:spAutoFit/>
          </a:bodyPr>
          <a:lstStyle/>
          <a:p>
            <a:r>
              <a:rPr lang="en-US" sz="1800" dirty="0">
                <a:solidFill>
                  <a:srgbClr val="000000"/>
                </a:solidFill>
              </a:rPr>
              <a:t>where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5" name="Rectangle 4"/>
              <p:cNvSpPr/>
              <p:nvPr/>
            </p:nvSpPr>
            <p:spPr>
              <a:xfrm>
                <a:off x="3124200" y="2590800"/>
                <a:ext cx="33900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𝐴𝑚</m:t>
                              </m:r>
                            </m:e>
                            <m:sub>
                              <m:r>
                                <a:rPr lang="en-US" sz="1800" i="1">
                                  <a:latin typeface="Cambria Math" panose="02040503050406030204" pitchFamily="18" charset="0"/>
                                </a:rPr>
                                <m:t>𝑎𝑏𝑐</m:t>
                              </m:r>
                            </m:sub>
                          </m:sSub>
                        </m:e>
                      </m:d>
                      <m:r>
                        <a:rPr lang="en-US" sz="1800" b="0" i="1" smtClean="0">
                          <a:latin typeface="Cambria Math" panose="02040503050406030204" pitchFamily="18" charset="0"/>
                        </a:rPr>
                        <m:t>=</m:t>
                      </m:r>
                      <m:r>
                        <a:rPr lang="en-US" sz="1800" i="1" smtClean="0">
                          <a:latin typeface="Cambria Math" panose="02040503050406030204" pitchFamily="18" charset="0"/>
                        </a:rPr>
                        <m:t> </m:t>
                      </m:r>
                      <m:r>
                        <a:rPr lang="en-US" sz="1800" i="1">
                          <a:latin typeface="Cambria Math" panose="02040503050406030204" pitchFamily="18" charset="0"/>
                        </a:rPr>
                        <m:t>[</m:t>
                      </m:r>
                      <m:r>
                        <a:rPr lang="en-US" sz="1800" i="1">
                          <a:latin typeface="Cambria Math" panose="02040503050406030204" pitchFamily="18" charset="0"/>
                        </a:rPr>
                        <m:t>𝐴</m:t>
                      </m:r>
                      <m:r>
                        <m:rPr>
                          <m:brk m:alnAt="7"/>
                        </m:rP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r>
                        <m:rPr>
                          <m:brk m:alnAt="7"/>
                        </m:rP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𝐴𝑚</m:t>
                          </m:r>
                        </m:e>
                        <m:sub>
                          <m:r>
                            <a:rPr lang="en-US" sz="1800" i="1">
                              <a:latin typeface="Cambria Math" panose="02040503050406030204" pitchFamily="18" charset="0"/>
                            </a:rPr>
                            <m:t>012</m:t>
                          </m:r>
                        </m:sub>
                      </m:sSub>
                      <m:r>
                        <m:rPr>
                          <m:brk m:alnAt="7"/>
                        </m:rP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𝐴</m:t>
                              </m:r>
                            </m:e>
                          </m:d>
                        </m:e>
                        <m:sup>
                          <m:r>
                            <a:rPr lang="en-US" sz="1800" i="1">
                              <a:latin typeface="Cambria Math" panose="02040503050406030204" pitchFamily="18" charset="0"/>
                            </a:rPr>
                            <m:t>−1</m:t>
                          </m:r>
                        </m:sup>
                      </m:sSup>
                    </m:oMath>
                  </m:oMathPara>
                </a14:m>
                <a:endParaRPr lang="en-US" sz="1800" dirty="0"/>
              </a:p>
            </p:txBody>
          </p:sp>
        </mc:Choice>
        <mc:Fallback xmlns="">
          <p:sp>
            <p:nvSpPr>
              <p:cNvPr id="5" name="Rectangle 4"/>
              <p:cNvSpPr>
                <a:spLocks noRot="1" noChangeAspect="1" noMove="1" noResize="1" noEditPoints="1" noAdjustHandles="1" noChangeArrowheads="1" noChangeShapeType="1" noTextEdit="1"/>
              </p:cNvSpPr>
              <p:nvPr/>
            </p:nvSpPr>
            <p:spPr>
              <a:xfrm>
                <a:off x="3124200" y="2590800"/>
                <a:ext cx="3390031" cy="369332"/>
              </a:xfrm>
              <a:prstGeom prst="rect">
                <a:avLst/>
              </a:prstGeom>
              <a:blipFill>
                <a:blip r:embed="rId6"/>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178702" y="2979818"/>
                <a:ext cx="34028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r>
                                <a:rPr lang="en-US" sz="1800" i="1">
                                  <a:latin typeface="Cambria Math" panose="02040503050406030204" pitchFamily="18" charset="0"/>
                                </a:rPr>
                                <m:t>𝑚</m:t>
                              </m:r>
                            </m:e>
                            <m:sub>
                              <m:r>
                                <a:rPr lang="en-US" sz="1800" i="1">
                                  <a:latin typeface="Cambria Math" panose="02040503050406030204" pitchFamily="18" charset="0"/>
                                </a:rPr>
                                <m:t>𝑎𝑏𝑐</m:t>
                              </m:r>
                            </m:sub>
                          </m:sSub>
                        </m:e>
                      </m:d>
                      <m:r>
                        <a:rPr lang="en-US" sz="1800" b="0" i="1" smtClean="0">
                          <a:latin typeface="Cambria Math" panose="02040503050406030204" pitchFamily="18" charset="0"/>
                        </a:rPr>
                        <m:t>=</m:t>
                      </m:r>
                      <m:r>
                        <a:rPr lang="en-US" sz="1800" i="1" smtClean="0">
                          <a:latin typeface="Cambria Math" panose="02040503050406030204" pitchFamily="18" charset="0"/>
                        </a:rPr>
                        <m:t> </m:t>
                      </m:r>
                      <m:r>
                        <a:rPr lang="en-US" sz="1800" i="1">
                          <a:latin typeface="Cambria Math" panose="02040503050406030204" pitchFamily="18" charset="0"/>
                        </a:rPr>
                        <m:t>[</m:t>
                      </m:r>
                      <m:r>
                        <a:rPr lang="en-US" sz="1800" i="1">
                          <a:latin typeface="Cambria Math" panose="02040503050406030204" pitchFamily="18" charset="0"/>
                        </a:rPr>
                        <m:t>𝐴</m:t>
                      </m:r>
                      <m:r>
                        <m:rPr>
                          <m:brk m:alnAt="7"/>
                        </m:rP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r>
                        <m:rPr>
                          <m:brk m:alnAt="7"/>
                        </m:rP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r>
                            <a:rPr lang="en-US" sz="1800" i="1">
                              <a:latin typeface="Cambria Math" panose="02040503050406030204" pitchFamily="18" charset="0"/>
                            </a:rPr>
                            <m:t>𝑚</m:t>
                          </m:r>
                        </m:e>
                        <m:sub>
                          <m:r>
                            <a:rPr lang="en-US" sz="1800" i="1">
                              <a:latin typeface="Cambria Math" panose="02040503050406030204" pitchFamily="18" charset="0"/>
                            </a:rPr>
                            <m:t>012</m:t>
                          </m:r>
                        </m:sub>
                      </m:sSub>
                      <m:r>
                        <m:rPr>
                          <m:brk m:alnAt="7"/>
                        </m:rP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𝐴</m:t>
                              </m:r>
                            </m:e>
                          </m:d>
                        </m:e>
                        <m:sup>
                          <m:r>
                            <a:rPr lang="en-US" sz="1800" i="1">
                              <a:latin typeface="Cambria Math" panose="02040503050406030204" pitchFamily="18" charset="0"/>
                            </a:rPr>
                            <m:t>−1</m:t>
                          </m:r>
                        </m:sup>
                      </m:sSup>
                    </m:oMath>
                  </m:oMathPara>
                </a14:m>
                <a:endParaRPr lang="en-US" sz="1800" dirty="0"/>
              </a:p>
            </p:txBody>
          </p:sp>
        </mc:Choice>
        <mc:Fallback xmlns="">
          <p:sp>
            <p:nvSpPr>
              <p:cNvPr id="29" name="Rectangle 28"/>
              <p:cNvSpPr>
                <a:spLocks noRot="1" noChangeAspect="1" noMove="1" noResize="1" noEditPoints="1" noAdjustHandles="1" noChangeArrowheads="1" noChangeShapeType="1" noTextEdit="1"/>
              </p:cNvSpPr>
              <p:nvPr/>
            </p:nvSpPr>
            <p:spPr>
              <a:xfrm>
                <a:off x="3178702" y="2979818"/>
                <a:ext cx="3402855" cy="369332"/>
              </a:xfrm>
              <a:prstGeom prst="rect">
                <a:avLst/>
              </a:prstGeom>
              <a:blipFill>
                <a:blip r:embed="rId7"/>
                <a:stretch>
                  <a:fillRect b="-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3178702" y="3371028"/>
                <a:ext cx="33740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𝐶</m:t>
                              </m:r>
                              <m:r>
                                <a:rPr lang="en-US" sz="1800" i="1">
                                  <a:latin typeface="Cambria Math" panose="02040503050406030204" pitchFamily="18" charset="0"/>
                                </a:rPr>
                                <m:t>𝑚</m:t>
                              </m:r>
                            </m:e>
                            <m:sub>
                              <m:r>
                                <a:rPr lang="en-US" sz="1800" i="1">
                                  <a:latin typeface="Cambria Math" panose="02040503050406030204" pitchFamily="18" charset="0"/>
                                </a:rPr>
                                <m:t>𝑎𝑏𝑐</m:t>
                              </m:r>
                            </m:sub>
                          </m:sSub>
                        </m:e>
                      </m:d>
                      <m:r>
                        <a:rPr lang="en-US" sz="1800" b="0" i="1" smtClean="0">
                          <a:latin typeface="Cambria Math" panose="02040503050406030204" pitchFamily="18" charset="0"/>
                        </a:rPr>
                        <m:t>=</m:t>
                      </m:r>
                      <m:r>
                        <a:rPr lang="en-US" sz="1800" i="1" smtClean="0">
                          <a:latin typeface="Cambria Math" panose="02040503050406030204" pitchFamily="18" charset="0"/>
                        </a:rPr>
                        <m:t> </m:t>
                      </m:r>
                      <m:r>
                        <a:rPr lang="en-US" sz="1800" i="1">
                          <a:latin typeface="Cambria Math" panose="02040503050406030204" pitchFamily="18" charset="0"/>
                        </a:rPr>
                        <m:t>[</m:t>
                      </m:r>
                      <m:r>
                        <a:rPr lang="en-US" sz="1800" i="1">
                          <a:latin typeface="Cambria Math" panose="02040503050406030204" pitchFamily="18" charset="0"/>
                        </a:rPr>
                        <m:t>𝐴</m:t>
                      </m:r>
                      <m:r>
                        <m:rPr>
                          <m:brk m:alnAt="7"/>
                        </m:rP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r>
                        <m:rPr>
                          <m:brk m:alnAt="7"/>
                        </m:rP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𝐶</m:t>
                          </m:r>
                          <m:r>
                            <a:rPr lang="en-US" sz="1800" i="1">
                              <a:latin typeface="Cambria Math" panose="02040503050406030204" pitchFamily="18" charset="0"/>
                            </a:rPr>
                            <m:t>𝑚</m:t>
                          </m:r>
                        </m:e>
                        <m:sub>
                          <m:r>
                            <a:rPr lang="en-US" sz="1800" i="1">
                              <a:latin typeface="Cambria Math" panose="02040503050406030204" pitchFamily="18" charset="0"/>
                            </a:rPr>
                            <m:t>012</m:t>
                          </m:r>
                        </m:sub>
                      </m:sSub>
                      <m:r>
                        <m:rPr>
                          <m:brk m:alnAt="7"/>
                        </m:rP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𝐴</m:t>
                              </m:r>
                            </m:e>
                          </m:d>
                        </m:e>
                        <m:sup>
                          <m:r>
                            <a:rPr lang="en-US" sz="1800" i="1">
                              <a:latin typeface="Cambria Math" panose="02040503050406030204" pitchFamily="18" charset="0"/>
                            </a:rPr>
                            <m:t>−1</m:t>
                          </m:r>
                        </m:sup>
                      </m:sSup>
                    </m:oMath>
                  </m:oMathPara>
                </a14:m>
                <a:endParaRPr lang="en-US" sz="1800" dirty="0"/>
              </a:p>
            </p:txBody>
          </p:sp>
        </mc:Choice>
        <mc:Fallback xmlns="">
          <p:sp>
            <p:nvSpPr>
              <p:cNvPr id="30" name="Rectangle 29"/>
              <p:cNvSpPr>
                <a:spLocks noRot="1" noChangeAspect="1" noMove="1" noResize="1" noEditPoints="1" noAdjustHandles="1" noChangeArrowheads="1" noChangeShapeType="1" noTextEdit="1"/>
              </p:cNvSpPr>
              <p:nvPr/>
            </p:nvSpPr>
            <p:spPr>
              <a:xfrm>
                <a:off x="3178702" y="3371028"/>
                <a:ext cx="3374001" cy="369332"/>
              </a:xfrm>
              <a:prstGeom prst="rect">
                <a:avLst/>
              </a:prstGeom>
              <a:blipFill>
                <a:blip r:embed="rId8"/>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3178702" y="3760046"/>
                <a:ext cx="34188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𝐷</m:t>
                              </m:r>
                              <m:r>
                                <a:rPr lang="en-US" sz="1800" i="1">
                                  <a:latin typeface="Cambria Math" panose="02040503050406030204" pitchFamily="18" charset="0"/>
                                </a:rPr>
                                <m:t>𝑚</m:t>
                              </m:r>
                            </m:e>
                            <m:sub>
                              <m:r>
                                <a:rPr lang="en-US" sz="1800" i="1">
                                  <a:latin typeface="Cambria Math" panose="02040503050406030204" pitchFamily="18" charset="0"/>
                                </a:rPr>
                                <m:t>𝑎𝑏𝑐</m:t>
                              </m:r>
                            </m:sub>
                          </m:sSub>
                        </m:e>
                      </m:d>
                      <m:r>
                        <a:rPr lang="en-US" sz="1800" b="0" i="1" smtClean="0">
                          <a:latin typeface="Cambria Math" panose="02040503050406030204" pitchFamily="18" charset="0"/>
                        </a:rPr>
                        <m:t>=</m:t>
                      </m:r>
                      <m:r>
                        <a:rPr lang="en-US" sz="1800" i="1" smtClean="0">
                          <a:latin typeface="Cambria Math" panose="02040503050406030204" pitchFamily="18" charset="0"/>
                        </a:rPr>
                        <m:t> </m:t>
                      </m:r>
                      <m:r>
                        <a:rPr lang="en-US" sz="1800" i="1">
                          <a:latin typeface="Cambria Math" panose="02040503050406030204" pitchFamily="18" charset="0"/>
                        </a:rPr>
                        <m:t>[</m:t>
                      </m:r>
                      <m:r>
                        <a:rPr lang="en-US" sz="1800" i="1">
                          <a:latin typeface="Cambria Math" panose="02040503050406030204" pitchFamily="18" charset="0"/>
                        </a:rPr>
                        <m:t>𝐴</m:t>
                      </m:r>
                      <m:r>
                        <m:rPr>
                          <m:brk m:alnAt="7"/>
                        </m:rP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r>
                        <m:rPr>
                          <m:brk m:alnAt="7"/>
                        </m:rP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𝐷</m:t>
                          </m:r>
                          <m:r>
                            <a:rPr lang="en-US" sz="1800" i="1">
                              <a:latin typeface="Cambria Math" panose="02040503050406030204" pitchFamily="18" charset="0"/>
                            </a:rPr>
                            <m:t>𝑚</m:t>
                          </m:r>
                        </m:e>
                        <m:sub>
                          <m:r>
                            <a:rPr lang="en-US" sz="1800" i="1">
                              <a:latin typeface="Cambria Math" panose="02040503050406030204" pitchFamily="18" charset="0"/>
                            </a:rPr>
                            <m:t>012</m:t>
                          </m:r>
                        </m:sub>
                      </m:sSub>
                      <m:r>
                        <m:rPr>
                          <m:brk m:alnAt="7"/>
                        </m:rP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𝐴</m:t>
                              </m:r>
                            </m:e>
                          </m:d>
                        </m:e>
                        <m:sup>
                          <m:r>
                            <a:rPr lang="en-US" sz="1800" i="1">
                              <a:latin typeface="Cambria Math" panose="02040503050406030204" pitchFamily="18" charset="0"/>
                            </a:rPr>
                            <m:t>−1</m:t>
                          </m:r>
                        </m:sup>
                      </m:sSup>
                    </m:oMath>
                  </m:oMathPara>
                </a14:m>
                <a:endParaRPr lang="en-US" sz="1800" dirty="0"/>
              </a:p>
            </p:txBody>
          </p:sp>
        </mc:Choice>
        <mc:Fallback xmlns="">
          <p:sp>
            <p:nvSpPr>
              <p:cNvPr id="31" name="Rectangle 30"/>
              <p:cNvSpPr>
                <a:spLocks noRot="1" noChangeAspect="1" noMove="1" noResize="1" noEditPoints="1" noAdjustHandles="1" noChangeArrowheads="1" noChangeShapeType="1" noTextEdit="1"/>
              </p:cNvSpPr>
              <p:nvPr/>
            </p:nvSpPr>
            <p:spPr>
              <a:xfrm>
                <a:off x="3178702" y="3760046"/>
                <a:ext cx="3418885" cy="369332"/>
              </a:xfrm>
              <a:prstGeom prst="rect">
                <a:avLst/>
              </a:prstGeom>
              <a:blipFill>
                <a:blip r:embed="rId9"/>
                <a:stretch>
                  <a:fillRect b="-18333"/>
                </a:stretch>
              </a:blipFill>
            </p:spPr>
            <p:txBody>
              <a:bodyPr/>
              <a:lstStyle/>
              <a:p>
                <a:r>
                  <a:rPr lang="en-US">
                    <a:noFill/>
                  </a:rPr>
                  <a:t> </a:t>
                </a:r>
              </a:p>
            </p:txBody>
          </p:sp>
        </mc:Fallback>
      </mc:AlternateContent>
      <p:sp>
        <p:nvSpPr>
          <p:cNvPr id="32" name="TextBox 31"/>
          <p:cNvSpPr txBox="1"/>
          <p:nvPr/>
        </p:nvSpPr>
        <p:spPr>
          <a:xfrm>
            <a:off x="8022132" y="2966405"/>
            <a:ext cx="569387" cy="369332"/>
          </a:xfrm>
          <a:prstGeom prst="rect">
            <a:avLst/>
          </a:prstGeom>
          <a:noFill/>
        </p:spPr>
        <p:txBody>
          <a:bodyPr wrap="none" rtlCol="0">
            <a:spAutoFit/>
          </a:bodyPr>
          <a:lstStyle/>
          <a:p>
            <a:pPr algn="dist"/>
            <a:r>
              <a:rPr lang="en-US" sz="1800" dirty="0"/>
              <a:t>(</a:t>
            </a:r>
            <a:r>
              <a:rPr lang="en-US" altLang="zh-CN" sz="1800" dirty="0"/>
              <a:t>80</a:t>
            </a:r>
            <a:r>
              <a:rPr lang="en-US" sz="1800" dirty="0"/>
              <a:t>)</a:t>
            </a:r>
          </a:p>
        </p:txBody>
      </p:sp>
      <p:sp>
        <p:nvSpPr>
          <p:cNvPr id="6" name="Rectangle 5"/>
          <p:cNvSpPr/>
          <p:nvPr/>
        </p:nvSpPr>
        <p:spPr>
          <a:xfrm>
            <a:off x="284375" y="4193865"/>
            <a:ext cx="9149425" cy="369332"/>
          </a:xfrm>
          <a:prstGeom prst="rect">
            <a:avLst/>
          </a:prstGeom>
        </p:spPr>
        <p:txBody>
          <a:bodyPr wrap="square">
            <a:spAutoFit/>
          </a:bodyPr>
          <a:lstStyle/>
          <a:p>
            <a:r>
              <a:rPr lang="en-US" sz="1800" dirty="0">
                <a:solidFill>
                  <a:srgbClr val="000000"/>
                </a:solidFill>
              </a:rPr>
              <a:t>The power converted to the shaft is given by</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0"/>
              <p:cNvSpPr/>
              <p:nvPr/>
            </p:nvSpPr>
            <p:spPr>
              <a:xfrm>
                <a:off x="2361074" y="4644933"/>
                <a:ext cx="527259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𝑐𝑜𝑛𝑣</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𝑟</m:t>
                          </m:r>
                        </m:e>
                        <m:sub>
                          <m:r>
                            <a:rPr lang="en-US" sz="2000" b="0" i="1" smtClean="0">
                              <a:latin typeface="Cambria Math" panose="02040503050406030204" pitchFamily="18" charset="0"/>
                            </a:rPr>
                            <m:t>𝑎</m:t>
                          </m:r>
                        </m:sub>
                      </m:sSub>
                      <m:r>
                        <a:rPr lang="en-US" sz="2000" i="1">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𝐼𝑟</m:t>
                                  </m:r>
                                </m:e>
                                <m:sub>
                                  <m:r>
                                    <a:rPr lang="en-US" sz="2000" b="0" i="1" smtClean="0">
                                      <a:latin typeface="Cambria Math" panose="02040503050406030204" pitchFamily="18" charset="0"/>
                                    </a:rPr>
                                    <m:t>𝑎</m:t>
                                  </m:r>
                                </m:sub>
                              </m:sSub>
                            </m:e>
                          </m:d>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𝑉𝑟</m:t>
                          </m:r>
                        </m:e>
                        <m:sub>
                          <m:r>
                            <a:rPr lang="en-US" sz="2000" b="0" i="1" smtClean="0">
                              <a:latin typeface="Cambria Math" panose="02040503050406030204" pitchFamily="18" charset="0"/>
                            </a:rPr>
                            <m:t>𝑏</m:t>
                          </m:r>
                        </m:sub>
                      </m:sSub>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𝐼𝑟</m:t>
                                  </m:r>
                                </m:e>
                                <m:sub>
                                  <m:r>
                                    <a:rPr lang="en-US" sz="2000" b="0" i="1" smtClean="0">
                                      <a:latin typeface="Cambria Math" panose="02040503050406030204" pitchFamily="18" charset="0"/>
                                    </a:rPr>
                                    <m:t>𝑏</m:t>
                                  </m:r>
                                </m:sub>
                              </m:sSub>
                            </m:e>
                          </m:d>
                        </m:e>
                        <m:sup>
                          <m:r>
                            <a:rPr lang="en-US" sz="2000" i="1">
                              <a:latin typeface="Cambria Math" panose="02040503050406030204" pitchFamily="18" charset="0"/>
                            </a:rPr>
                            <m:t>∗</m:t>
                          </m:r>
                        </m:sup>
                      </m:sSup>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𝑉𝑟</m:t>
                          </m:r>
                        </m:e>
                        <m:sub>
                          <m:r>
                            <a:rPr lang="en-US" sz="2000" b="0" i="1" smtClean="0">
                              <a:latin typeface="Cambria Math" panose="02040503050406030204" pitchFamily="18" charset="0"/>
                            </a:rPr>
                            <m:t>𝑐</m:t>
                          </m:r>
                        </m:sub>
                      </m:sSub>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𝐼𝑟</m:t>
                                  </m:r>
                                </m:e>
                                <m:sub>
                                  <m:r>
                                    <a:rPr lang="en-US" sz="2000" b="0" i="1" smtClean="0">
                                      <a:latin typeface="Cambria Math" panose="02040503050406030204" pitchFamily="18" charset="0"/>
                                    </a:rPr>
                                    <m:t>𝑐</m:t>
                                  </m:r>
                                </m:sub>
                              </m:sSub>
                            </m:e>
                          </m:d>
                        </m:e>
                        <m:sup>
                          <m:r>
                            <a:rPr lang="en-US" sz="2000" i="1">
                              <a:latin typeface="Cambria Math" panose="02040503050406030204" pitchFamily="18" charset="0"/>
                            </a:rPr>
                            <m:t>∗</m:t>
                          </m:r>
                        </m:sup>
                      </m:sSup>
                    </m:oMath>
                  </m:oMathPara>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2361074" y="4644933"/>
                <a:ext cx="5272597" cy="400110"/>
              </a:xfrm>
              <a:prstGeom prst="rect">
                <a:avLst/>
              </a:prstGeom>
              <a:blipFill>
                <a:blip r:embed="rId10"/>
                <a:stretch>
                  <a:fillRect b="-1515"/>
                </a:stretch>
              </a:blipFill>
            </p:spPr>
            <p:txBody>
              <a:bodyPr/>
              <a:lstStyle/>
              <a:p>
                <a:r>
                  <a:rPr lang="en-US">
                    <a:noFill/>
                  </a:rPr>
                  <a:t> </a:t>
                </a:r>
              </a:p>
            </p:txBody>
          </p:sp>
        </mc:Fallback>
      </mc:AlternateContent>
      <p:sp>
        <p:nvSpPr>
          <p:cNvPr id="38" name="TextBox 37"/>
          <p:cNvSpPr txBox="1"/>
          <p:nvPr/>
        </p:nvSpPr>
        <p:spPr>
          <a:xfrm>
            <a:off x="8022131" y="4548421"/>
            <a:ext cx="569387" cy="369332"/>
          </a:xfrm>
          <a:prstGeom prst="rect">
            <a:avLst/>
          </a:prstGeom>
          <a:noFill/>
        </p:spPr>
        <p:txBody>
          <a:bodyPr wrap="none" rtlCol="0">
            <a:spAutoFit/>
          </a:bodyPr>
          <a:lstStyle/>
          <a:p>
            <a:pPr algn="dist"/>
            <a:r>
              <a:rPr lang="en-US" sz="1800" dirty="0"/>
              <a:t>(</a:t>
            </a:r>
            <a:r>
              <a:rPr lang="en-US" altLang="zh-CN" sz="1800" dirty="0"/>
              <a:t>81</a:t>
            </a:r>
            <a:r>
              <a:rPr lang="en-US" sz="1800" dirty="0"/>
              <a:t>)</a:t>
            </a:r>
          </a:p>
        </p:txBody>
      </p:sp>
      <p:sp>
        <p:nvSpPr>
          <p:cNvPr id="12" name="Rectangle 11"/>
          <p:cNvSpPr/>
          <p:nvPr/>
        </p:nvSpPr>
        <p:spPr>
          <a:xfrm>
            <a:off x="275581" y="5074204"/>
            <a:ext cx="9120521" cy="369332"/>
          </a:xfrm>
          <a:prstGeom prst="rect">
            <a:avLst/>
          </a:prstGeom>
        </p:spPr>
        <p:txBody>
          <a:bodyPr wrap="square">
            <a:spAutoFit/>
          </a:bodyPr>
          <a:lstStyle/>
          <a:p>
            <a:pPr algn="just"/>
            <a:r>
              <a:rPr lang="en-US" sz="1800" dirty="0">
                <a:solidFill>
                  <a:srgbClr val="000000"/>
                </a:solidFill>
              </a:rPr>
              <a:t>The useful shaft power can be determined from a knowledge of the rotational (</a:t>
            </a:r>
            <a:r>
              <a:rPr lang="en-US" sz="1800" i="1" dirty="0">
                <a:solidFill>
                  <a:srgbClr val="000000"/>
                </a:solidFill>
              </a:rPr>
              <a:t>FW</a:t>
            </a:r>
            <a:r>
              <a:rPr lang="en-US" sz="1800" dirty="0">
                <a:solidFill>
                  <a:srgbClr val="000000"/>
                </a:solidFill>
              </a:rPr>
              <a:t>) losses: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2"/>
              <p:cNvSpPr/>
              <p:nvPr/>
            </p:nvSpPr>
            <p:spPr>
              <a:xfrm>
                <a:off x="3360830" y="5464144"/>
                <a:ext cx="2559740" cy="424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𝑃</m:t>
                          </m:r>
                        </m:e>
                        <m:sub>
                          <m:r>
                            <a:rPr lang="en-US" sz="2000" b="0" i="1" smtClean="0">
                              <a:latin typeface="Cambria Math" panose="02040503050406030204" pitchFamily="18" charset="0"/>
                            </a:rPr>
                            <m:t>𝑠h𝑎𝑓𝑡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𝑐𝑜𝑛𝑣</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b="0" i="1" smtClean="0">
                              <a:latin typeface="Cambria Math" panose="02040503050406030204" pitchFamily="18" charset="0"/>
                            </a:rPr>
                            <m:t>𝐹𝑊</m:t>
                          </m:r>
                        </m:sub>
                      </m:sSub>
                    </m:oMath>
                  </m:oMathPara>
                </a14:m>
                <a:endParaRPr lang="en-US" sz="2000" dirty="0"/>
              </a:p>
            </p:txBody>
          </p:sp>
        </mc:Choice>
        <mc:Fallback xmlns="">
          <p:sp>
            <p:nvSpPr>
              <p:cNvPr id="13" name="Rectangle 12"/>
              <p:cNvSpPr>
                <a:spLocks noRot="1" noChangeAspect="1" noMove="1" noResize="1" noEditPoints="1" noAdjustHandles="1" noChangeArrowheads="1" noChangeShapeType="1" noTextEdit="1"/>
              </p:cNvSpPr>
              <p:nvPr/>
            </p:nvSpPr>
            <p:spPr>
              <a:xfrm>
                <a:off x="3360830" y="5464144"/>
                <a:ext cx="2559740" cy="424732"/>
              </a:xfrm>
              <a:prstGeom prst="rect">
                <a:avLst/>
              </a:prstGeom>
              <a:blipFill>
                <a:blip r:embed="rId11"/>
                <a:stretch>
                  <a:fillRect b="-10000"/>
                </a:stretch>
              </a:blipFill>
            </p:spPr>
            <p:txBody>
              <a:bodyPr/>
              <a:lstStyle/>
              <a:p>
                <a:r>
                  <a:rPr lang="en-US">
                    <a:noFill/>
                  </a:rPr>
                  <a:t> </a:t>
                </a:r>
              </a:p>
            </p:txBody>
          </p:sp>
        </mc:Fallback>
      </mc:AlternateContent>
      <p:sp>
        <p:nvSpPr>
          <p:cNvPr id="39" name="TextBox 38"/>
          <p:cNvSpPr txBox="1"/>
          <p:nvPr/>
        </p:nvSpPr>
        <p:spPr>
          <a:xfrm>
            <a:off x="8022131" y="5459510"/>
            <a:ext cx="569387" cy="369332"/>
          </a:xfrm>
          <a:prstGeom prst="rect">
            <a:avLst/>
          </a:prstGeom>
          <a:noFill/>
        </p:spPr>
        <p:txBody>
          <a:bodyPr wrap="none" rtlCol="0">
            <a:spAutoFit/>
          </a:bodyPr>
          <a:lstStyle/>
          <a:p>
            <a:r>
              <a:rPr lang="en-US" sz="1800" dirty="0"/>
              <a:t>(</a:t>
            </a:r>
            <a:r>
              <a:rPr lang="en-US" altLang="zh-CN" sz="1800" dirty="0"/>
              <a:t>82</a:t>
            </a:r>
            <a:r>
              <a:rPr lang="en-US" sz="1800" dirty="0"/>
              <a:t>)</a:t>
            </a:r>
          </a:p>
        </p:txBody>
      </p:sp>
      <p:sp>
        <p:nvSpPr>
          <p:cNvPr id="33"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619651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632276" cy="584775"/>
          </a:xfrm>
          <a:prstGeom prst="rect">
            <a:avLst/>
          </a:prstGeom>
        </p:spPr>
        <p:txBody>
          <a:bodyPr wrap="none">
            <a:spAutoFit/>
          </a:bodyPr>
          <a:lstStyle/>
          <a:p>
            <a:r>
              <a:rPr lang="en-US" sz="3200" dirty="0">
                <a:solidFill>
                  <a:srgbClr val="C8102E"/>
                </a:solidFill>
                <a:latin typeface="+mj-lt"/>
                <a:ea typeface="+mj-ea"/>
                <a:cs typeface="+mj-cs"/>
              </a:rPr>
              <a:t>Equivalent T circuit</a:t>
            </a:r>
          </a:p>
        </p:txBody>
      </p:sp>
      <p:sp>
        <p:nvSpPr>
          <p:cNvPr id="4" name="Slide Number Placeholder 3"/>
          <p:cNvSpPr>
            <a:spLocks noGrp="1"/>
          </p:cNvSpPr>
          <p:nvPr>
            <p:ph type="sldNum" sz="quarter" idx="12"/>
          </p:nvPr>
        </p:nvSpPr>
        <p:spPr/>
        <p:txBody>
          <a:bodyPr/>
          <a:lstStyle/>
          <a:p>
            <a:fld id="{5B7A2384-8C5D-49F6-8259-B9A64ECD4852}" type="slidenum">
              <a:rPr lang="en-US" smtClean="0"/>
              <a:t>41</a:t>
            </a:fld>
            <a:endParaRPr lang="en-US" dirty="0"/>
          </a:p>
        </p:txBody>
      </p:sp>
      <mc:AlternateContent xmlns:mc="http://schemas.openxmlformats.org/markup-compatibility/2006" xmlns:a14="http://schemas.microsoft.com/office/drawing/2010/main">
        <mc:Choice Requires="a14">
          <p:sp>
            <p:nvSpPr>
              <p:cNvPr id="11" name="Rectangle 10"/>
              <p:cNvSpPr/>
              <p:nvPr/>
            </p:nvSpPr>
            <p:spPr>
              <a:xfrm>
                <a:off x="2209800" y="1052531"/>
                <a:ext cx="503996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𝑟𝑜𝑡𝑜𝑟</m:t>
                          </m:r>
                        </m:sub>
                      </m:sSub>
                      <m:r>
                        <a:rPr lang="en-US" sz="2000" b="0" i="1" smtClean="0">
                          <a:latin typeface="Cambria Math" panose="02040503050406030204" pitchFamily="18" charset="0"/>
                        </a:rPr>
                        <m:t>=</m:t>
                      </m:r>
                      <m:sSup>
                        <m:sSupPr>
                          <m:ctrlPr>
                            <a:rPr lang="en-US" sz="2000" i="1" smtClean="0">
                              <a:latin typeface="Cambria Math" panose="02040503050406030204" pitchFamily="18" charset="0"/>
                            </a:rPr>
                          </m:ctrlPr>
                        </m:sSupPr>
                        <m:e>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𝐼𝑟</m:t>
                                  </m:r>
                                </m:e>
                                <m:sub>
                                  <m:r>
                                    <a:rPr lang="en-US" sz="2000" b="0" i="1" smtClean="0">
                                      <a:latin typeface="Cambria Math" panose="02040503050406030204" pitchFamily="18" charset="0"/>
                                    </a:rPr>
                                    <m:t>𝑎</m:t>
                                  </m:r>
                                </m:sub>
                              </m:sSub>
                            </m:e>
                          </m:d>
                        </m:e>
                        <m:sup>
                          <m:r>
                            <a:rPr lang="en-US" sz="2000" b="0" i="1" smtClean="0">
                              <a:latin typeface="Cambria Math" panose="02040503050406030204" pitchFamily="18" charset="0"/>
                            </a:rPr>
                            <m:t>2</m:t>
                          </m:r>
                        </m:sup>
                      </m:sSup>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𝑅𝑟</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𝐼𝑟</m:t>
                                  </m:r>
                                </m:e>
                                <m:sub>
                                  <m:r>
                                    <a:rPr lang="en-US" sz="2000" b="0" i="1" smtClean="0">
                                      <a:latin typeface="Cambria Math" panose="02040503050406030204" pitchFamily="18" charset="0"/>
                                    </a:rPr>
                                    <m:t>𝑏</m:t>
                                  </m:r>
                                </m:sub>
                              </m:sSub>
                            </m:e>
                          </m:d>
                        </m:e>
                        <m:sup>
                          <m:r>
                            <a:rPr lang="en-US" sz="2000" i="1">
                              <a:latin typeface="Cambria Math" panose="02040503050406030204" pitchFamily="18" charset="0"/>
                            </a:rPr>
                            <m:t>2</m:t>
                          </m:r>
                        </m:sup>
                      </m:s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𝑅𝑟</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𝐼𝑟</m:t>
                                  </m:r>
                                </m:e>
                                <m:sub>
                                  <m:r>
                                    <a:rPr lang="en-US" sz="2000" b="0" i="1" smtClean="0">
                                      <a:latin typeface="Cambria Math" panose="02040503050406030204" pitchFamily="18" charset="0"/>
                                    </a:rPr>
                                    <m:t>𝑐</m:t>
                                  </m:r>
                                </m:sub>
                              </m:sSub>
                            </m:e>
                          </m:d>
                        </m:e>
                        <m:sup>
                          <m:r>
                            <a:rPr lang="en-US" sz="2000" i="1">
                              <a:latin typeface="Cambria Math" panose="02040503050406030204" pitchFamily="18" charset="0"/>
                            </a:rPr>
                            <m:t>2</m:t>
                          </m:r>
                        </m:sup>
                      </m:s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𝑅𝑟</m:t>
                      </m:r>
                    </m:oMath>
                  </m:oMathPara>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2209800" y="1052531"/>
                <a:ext cx="5039969" cy="400110"/>
              </a:xfrm>
              <a:prstGeom prst="rect">
                <a:avLst/>
              </a:prstGeom>
              <a:blipFill>
                <a:blip r:embed="rId2"/>
                <a:stretch>
                  <a:fillRect b="-3077"/>
                </a:stretch>
              </a:blipFill>
            </p:spPr>
            <p:txBody>
              <a:bodyPr/>
              <a:lstStyle/>
              <a:p>
                <a:r>
                  <a:rPr lang="en-US">
                    <a:noFill/>
                  </a:rPr>
                  <a:t> </a:t>
                </a:r>
              </a:p>
            </p:txBody>
          </p:sp>
        </mc:Fallback>
      </mc:AlternateContent>
      <p:sp>
        <p:nvSpPr>
          <p:cNvPr id="38" name="TextBox 37"/>
          <p:cNvSpPr txBox="1"/>
          <p:nvPr/>
        </p:nvSpPr>
        <p:spPr>
          <a:xfrm>
            <a:off x="8158562" y="1052531"/>
            <a:ext cx="611065" cy="400110"/>
          </a:xfrm>
          <a:prstGeom prst="rect">
            <a:avLst/>
          </a:prstGeom>
          <a:noFill/>
        </p:spPr>
        <p:txBody>
          <a:bodyPr wrap="none" rtlCol="0">
            <a:spAutoFit/>
          </a:bodyPr>
          <a:lstStyle/>
          <a:p>
            <a:r>
              <a:rPr lang="en-US" sz="2000" dirty="0"/>
              <a:t>(</a:t>
            </a:r>
            <a:r>
              <a:rPr lang="en-US" altLang="zh-CN" sz="2000" dirty="0"/>
              <a:t>83</a:t>
            </a:r>
            <a:r>
              <a:rPr lang="en-US" sz="2000" dirty="0"/>
              <a:t>)</a:t>
            </a:r>
          </a:p>
        </p:txBody>
      </p:sp>
      <p:sp>
        <p:nvSpPr>
          <p:cNvPr id="7" name="Rectangle 6"/>
          <p:cNvSpPr/>
          <p:nvPr/>
        </p:nvSpPr>
        <p:spPr>
          <a:xfrm>
            <a:off x="152400" y="647700"/>
            <a:ext cx="8915400" cy="369332"/>
          </a:xfrm>
          <a:prstGeom prst="rect">
            <a:avLst/>
          </a:prstGeom>
        </p:spPr>
        <p:txBody>
          <a:bodyPr wrap="square">
            <a:spAutoFit/>
          </a:bodyPr>
          <a:lstStyle/>
          <a:p>
            <a:pPr algn="just"/>
            <a:r>
              <a:rPr lang="en-US" sz="1800" dirty="0">
                <a:solidFill>
                  <a:srgbClr val="000000"/>
                </a:solidFill>
              </a:rPr>
              <a:t>The rotor “copper” losses are</a:t>
            </a:r>
            <a:endParaRPr lang="en-US" sz="1800" dirty="0">
              <a:solidFill>
                <a:srgbClr val="000000"/>
              </a:solidFill>
              <a:effectLst/>
            </a:endParaRPr>
          </a:p>
        </p:txBody>
      </p:sp>
      <p:sp>
        <p:nvSpPr>
          <p:cNvPr id="8" name="Rectangle 7"/>
          <p:cNvSpPr/>
          <p:nvPr/>
        </p:nvSpPr>
        <p:spPr>
          <a:xfrm>
            <a:off x="152400" y="1670754"/>
            <a:ext cx="8839200" cy="369332"/>
          </a:xfrm>
          <a:prstGeom prst="rect">
            <a:avLst/>
          </a:prstGeom>
        </p:spPr>
        <p:txBody>
          <a:bodyPr wrap="square">
            <a:spAutoFit/>
          </a:bodyPr>
          <a:lstStyle/>
          <a:p>
            <a:r>
              <a:rPr lang="en-US" sz="1800" dirty="0">
                <a:solidFill>
                  <a:srgbClr val="000000"/>
                </a:solidFill>
              </a:rPr>
              <a:t>The stator “copper” losses are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33" name="Rectangle 32"/>
              <p:cNvSpPr/>
              <p:nvPr/>
            </p:nvSpPr>
            <p:spPr>
              <a:xfrm>
                <a:off x="2209800" y="2209800"/>
                <a:ext cx="518417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𝑠𝑡𝑎𝑡𝑜𝑟</m:t>
                          </m:r>
                        </m:sub>
                      </m:sSub>
                      <m:r>
                        <a:rPr lang="en-US" sz="2000" b="0" i="1" smtClean="0">
                          <a:latin typeface="Cambria Math" panose="02040503050406030204" pitchFamily="18" charset="0"/>
                        </a:rPr>
                        <m:t>=</m:t>
                      </m:r>
                      <m:sSup>
                        <m:sSupPr>
                          <m:ctrlPr>
                            <a:rPr lang="en-US" sz="2000" i="1" smtClean="0">
                              <a:latin typeface="Cambria Math" panose="02040503050406030204" pitchFamily="18" charset="0"/>
                            </a:rPr>
                          </m:ctrlPr>
                        </m:sSupPr>
                        <m:e>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𝑠</m:t>
                                  </m:r>
                                </m:e>
                                <m:sub>
                                  <m:r>
                                    <a:rPr lang="en-US" sz="2000" b="0" i="1" smtClean="0">
                                      <a:latin typeface="Cambria Math" panose="02040503050406030204" pitchFamily="18" charset="0"/>
                                    </a:rPr>
                                    <m:t>𝑎</m:t>
                                  </m:r>
                                </m:sub>
                              </m:sSub>
                            </m:e>
                          </m:d>
                        </m:e>
                        <m:sup>
                          <m:r>
                            <a:rPr lang="en-US" sz="2000" b="0" i="1" smtClean="0">
                              <a:latin typeface="Cambria Math" panose="02040503050406030204" pitchFamily="18" charset="0"/>
                            </a:rPr>
                            <m:t>2</m:t>
                          </m:r>
                        </m:sup>
                      </m:sSup>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𝑅𝑠</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𝑠</m:t>
                                  </m:r>
                                </m:e>
                                <m:sub>
                                  <m:r>
                                    <a:rPr lang="en-US" sz="2000" b="0" i="1" smtClean="0">
                                      <a:latin typeface="Cambria Math" panose="02040503050406030204" pitchFamily="18" charset="0"/>
                                    </a:rPr>
                                    <m:t>𝑏</m:t>
                                  </m:r>
                                </m:sub>
                              </m:sSub>
                            </m:e>
                          </m:d>
                        </m:e>
                        <m:sup>
                          <m:r>
                            <a:rPr lang="en-US" sz="2000" i="1">
                              <a:latin typeface="Cambria Math" panose="02040503050406030204" pitchFamily="18" charset="0"/>
                            </a:rPr>
                            <m:t>2</m:t>
                          </m:r>
                        </m:sup>
                      </m:s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𝑅</m:t>
                      </m:r>
                      <m:r>
                        <a:rPr lang="en-US" sz="2000" b="0" i="1" smtClean="0">
                          <a:latin typeface="Cambria Math" panose="02040503050406030204" pitchFamily="18" charset="0"/>
                        </a:rPr>
                        <m:t>𝑠</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𝑠</m:t>
                                  </m:r>
                                </m:e>
                                <m:sub>
                                  <m:r>
                                    <a:rPr lang="en-US" sz="2000" b="0" i="1" smtClean="0">
                                      <a:latin typeface="Cambria Math" panose="02040503050406030204" pitchFamily="18" charset="0"/>
                                    </a:rPr>
                                    <m:t>𝑐</m:t>
                                  </m:r>
                                </m:sub>
                              </m:sSub>
                            </m:e>
                          </m:d>
                        </m:e>
                        <m:sup>
                          <m:r>
                            <a:rPr lang="en-US" sz="2000" i="1">
                              <a:latin typeface="Cambria Math" panose="02040503050406030204" pitchFamily="18" charset="0"/>
                            </a:rPr>
                            <m:t>2</m:t>
                          </m:r>
                        </m:sup>
                      </m:s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𝑅</m:t>
                      </m:r>
                      <m:r>
                        <a:rPr lang="en-US" sz="2000" b="0" i="1" smtClean="0">
                          <a:latin typeface="Cambria Math" panose="02040503050406030204" pitchFamily="18" charset="0"/>
                        </a:rPr>
                        <m:t>𝑠</m:t>
                      </m:r>
                    </m:oMath>
                  </m:oMathPara>
                </a14:m>
                <a:endParaRPr lang="en-US" sz="2000" dirty="0"/>
              </a:p>
            </p:txBody>
          </p:sp>
        </mc:Choice>
        <mc:Fallback xmlns="">
          <p:sp>
            <p:nvSpPr>
              <p:cNvPr id="33" name="Rectangle 32"/>
              <p:cNvSpPr>
                <a:spLocks noRot="1" noChangeAspect="1" noMove="1" noResize="1" noEditPoints="1" noAdjustHandles="1" noChangeArrowheads="1" noChangeShapeType="1" noTextEdit="1"/>
              </p:cNvSpPr>
              <p:nvPr/>
            </p:nvSpPr>
            <p:spPr>
              <a:xfrm>
                <a:off x="2209800" y="2209800"/>
                <a:ext cx="5184176" cy="400110"/>
              </a:xfrm>
              <a:prstGeom prst="rect">
                <a:avLst/>
              </a:prstGeom>
              <a:blipFill>
                <a:blip r:embed="rId3"/>
                <a:stretch>
                  <a:fillRect b="-3077"/>
                </a:stretch>
              </a:blipFill>
            </p:spPr>
            <p:txBody>
              <a:bodyPr/>
              <a:lstStyle/>
              <a:p>
                <a:r>
                  <a:rPr lang="en-US">
                    <a:noFill/>
                  </a:rPr>
                  <a:t> </a:t>
                </a:r>
              </a:p>
            </p:txBody>
          </p:sp>
        </mc:Fallback>
      </mc:AlternateContent>
      <p:sp>
        <p:nvSpPr>
          <p:cNvPr id="34" name="TextBox 33"/>
          <p:cNvSpPr txBox="1"/>
          <p:nvPr/>
        </p:nvSpPr>
        <p:spPr>
          <a:xfrm>
            <a:off x="8158562" y="2209800"/>
            <a:ext cx="611065" cy="400110"/>
          </a:xfrm>
          <a:prstGeom prst="rect">
            <a:avLst/>
          </a:prstGeom>
          <a:noFill/>
        </p:spPr>
        <p:txBody>
          <a:bodyPr wrap="none" rtlCol="0">
            <a:spAutoFit/>
          </a:bodyPr>
          <a:lstStyle/>
          <a:p>
            <a:r>
              <a:rPr lang="en-US" sz="2000" dirty="0"/>
              <a:t>(</a:t>
            </a:r>
            <a:r>
              <a:rPr lang="en-US" altLang="zh-CN" sz="2000" dirty="0"/>
              <a:t>84</a:t>
            </a:r>
            <a:r>
              <a:rPr lang="en-US" sz="2000" dirty="0"/>
              <a:t>)</a:t>
            </a:r>
          </a:p>
        </p:txBody>
      </p:sp>
      <p:sp>
        <p:nvSpPr>
          <p:cNvPr id="9" name="Rectangle 8"/>
          <p:cNvSpPr/>
          <p:nvPr/>
        </p:nvSpPr>
        <p:spPr>
          <a:xfrm>
            <a:off x="152400" y="2834420"/>
            <a:ext cx="8839200" cy="369332"/>
          </a:xfrm>
          <a:prstGeom prst="rect">
            <a:avLst/>
          </a:prstGeom>
        </p:spPr>
        <p:txBody>
          <a:bodyPr wrap="square">
            <a:spAutoFit/>
          </a:bodyPr>
          <a:lstStyle/>
          <a:p>
            <a:r>
              <a:rPr lang="en-US" sz="1800" dirty="0">
                <a:solidFill>
                  <a:srgbClr val="000000"/>
                </a:solidFill>
              </a:rPr>
              <a:t>The total input power is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0" name="Rectangle 9"/>
              <p:cNvSpPr/>
              <p:nvPr/>
            </p:nvSpPr>
            <p:spPr>
              <a:xfrm>
                <a:off x="2247290" y="3333690"/>
                <a:ext cx="567328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𝑃</m:t>
                          </m:r>
                        </m:e>
                        <m:sub>
                          <m:r>
                            <a:rPr lang="en-US" sz="2000" b="0" i="1" smtClean="0">
                              <a:latin typeface="Cambria Math" panose="02040503050406030204" pitchFamily="18" charset="0"/>
                            </a:rPr>
                            <m:t>𝑖𝑛</m:t>
                          </m:r>
                        </m:sub>
                      </m:sSub>
                      <m:r>
                        <a:rPr lang="en-US" sz="2000" i="1">
                          <a:latin typeface="Cambria Math" panose="02040503050406030204" pitchFamily="18" charset="0"/>
                        </a:rPr>
                        <m:t>=</m:t>
                      </m:r>
                      <m:r>
                        <a:rPr lang="en-US" sz="2000" b="0" i="1" smtClean="0">
                          <a:latin typeface="Cambria Math" panose="02040503050406030204" pitchFamily="18" charset="0"/>
                        </a:rPr>
                        <m:t>𝑅𝑒</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𝑠</m:t>
                          </m:r>
                        </m:e>
                        <m:sub>
                          <m:r>
                            <a:rPr lang="en-US" sz="2000" i="1">
                              <a:latin typeface="Cambria Math" panose="02040503050406030204" pitchFamily="18" charset="0"/>
                            </a:rPr>
                            <m:t>𝑎</m:t>
                          </m:r>
                        </m:sub>
                      </m:sSub>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𝑠</m:t>
                                  </m:r>
                                </m:e>
                                <m:sub>
                                  <m:r>
                                    <a:rPr lang="en-US" sz="2000" i="1">
                                      <a:latin typeface="Cambria Math" panose="02040503050406030204" pitchFamily="18" charset="0"/>
                                    </a:rPr>
                                    <m:t>𝑎</m:t>
                                  </m:r>
                                </m:sub>
                              </m:sSub>
                            </m:e>
                          </m:d>
                        </m:e>
                        <m:sup>
                          <m:r>
                            <a:rPr lang="en-US" sz="2000" i="1">
                              <a:latin typeface="Cambria Math" panose="02040503050406030204" pitchFamily="18" charset="0"/>
                            </a:rPr>
                            <m:t>∗</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smtClean="0">
                              <a:latin typeface="Cambria Math" panose="02040503050406030204" pitchFamily="18" charset="0"/>
                            </a:rPr>
                            <m:t>𝑉</m:t>
                          </m:r>
                          <m:r>
                            <a:rPr lang="en-US" sz="2000" b="0" i="1" smtClean="0">
                              <a:latin typeface="Cambria Math" panose="02040503050406030204" pitchFamily="18" charset="0"/>
                            </a:rPr>
                            <m:t>𝑠</m:t>
                          </m:r>
                        </m:e>
                        <m:sub>
                          <m:r>
                            <a:rPr lang="en-US" sz="2000" i="1">
                              <a:latin typeface="Cambria Math" panose="02040503050406030204" pitchFamily="18" charset="0"/>
                            </a:rPr>
                            <m:t>𝑏</m:t>
                          </m:r>
                        </m:sub>
                      </m:sSub>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𝑠</m:t>
                                  </m:r>
                                </m:e>
                                <m:sub>
                                  <m:r>
                                    <a:rPr lang="en-US" sz="2000" i="1">
                                      <a:latin typeface="Cambria Math" panose="02040503050406030204" pitchFamily="18" charset="0"/>
                                    </a:rPr>
                                    <m:t>𝑏</m:t>
                                  </m:r>
                                </m:sub>
                              </m:sSub>
                            </m:e>
                          </m:d>
                        </m:e>
                        <m:sup>
                          <m:r>
                            <a:rPr lang="en-US" sz="2000" i="1">
                              <a:latin typeface="Cambria Math" panose="02040503050406030204" pitchFamily="18" charset="0"/>
                            </a:rPr>
                            <m:t>∗</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𝑠</m:t>
                          </m:r>
                        </m:e>
                        <m:sub>
                          <m:r>
                            <a:rPr lang="en-US" sz="2000" i="1">
                              <a:latin typeface="Cambria Math" panose="02040503050406030204" pitchFamily="18" charset="0"/>
                            </a:rPr>
                            <m:t>𝑐</m:t>
                          </m:r>
                        </m:sub>
                      </m:sSub>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𝑠</m:t>
                                  </m:r>
                                </m:e>
                                <m:sub>
                                  <m:r>
                                    <a:rPr lang="en-US" sz="2000" i="1">
                                      <a:latin typeface="Cambria Math" panose="02040503050406030204" pitchFamily="18" charset="0"/>
                                    </a:rPr>
                                    <m:t>𝑐</m:t>
                                  </m:r>
                                </m:sub>
                              </m:sSub>
                            </m:e>
                          </m:d>
                        </m:e>
                        <m:sup>
                          <m:r>
                            <a:rPr lang="en-US" sz="2000" i="1">
                              <a:latin typeface="Cambria Math" panose="02040503050406030204" pitchFamily="18" charset="0"/>
                            </a:rPr>
                            <m:t>∗</m:t>
                          </m:r>
                        </m:sup>
                      </m:sSup>
                      <m:r>
                        <a:rPr lang="en-US" sz="2000" b="0" i="1" smtClean="0">
                          <a:latin typeface="Cambria Math" panose="02040503050406030204" pitchFamily="18" charset="0"/>
                        </a:rPr>
                        <m:t>]</m:t>
                      </m:r>
                    </m:oMath>
                  </m:oMathPara>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2247290" y="3333690"/>
                <a:ext cx="5673284" cy="400110"/>
              </a:xfrm>
              <a:prstGeom prst="rect">
                <a:avLst/>
              </a:prstGeom>
              <a:blipFill>
                <a:blip r:embed="rId4"/>
                <a:stretch>
                  <a:fillRect b="-15152"/>
                </a:stretch>
              </a:blipFill>
            </p:spPr>
            <p:txBody>
              <a:bodyPr/>
              <a:lstStyle/>
              <a:p>
                <a:r>
                  <a:rPr lang="en-US">
                    <a:noFill/>
                  </a:rPr>
                  <a:t> </a:t>
                </a:r>
              </a:p>
            </p:txBody>
          </p:sp>
        </mc:Fallback>
      </mc:AlternateContent>
      <p:sp>
        <p:nvSpPr>
          <p:cNvPr id="40" name="TextBox 39"/>
          <p:cNvSpPr txBox="1"/>
          <p:nvPr/>
        </p:nvSpPr>
        <p:spPr>
          <a:xfrm>
            <a:off x="8228135" y="3302912"/>
            <a:ext cx="611065" cy="400110"/>
          </a:xfrm>
          <a:prstGeom prst="rect">
            <a:avLst/>
          </a:prstGeom>
          <a:noFill/>
        </p:spPr>
        <p:txBody>
          <a:bodyPr wrap="none" rtlCol="0">
            <a:spAutoFit/>
          </a:bodyPr>
          <a:lstStyle/>
          <a:p>
            <a:r>
              <a:rPr lang="en-US" sz="2000" dirty="0"/>
              <a:t>(</a:t>
            </a:r>
            <a:r>
              <a:rPr lang="en-US" altLang="zh-CN" sz="2000" dirty="0"/>
              <a:t>85</a:t>
            </a:r>
            <a:r>
              <a:rPr lang="en-US" sz="2000" dirty="0"/>
              <a:t>)</a:t>
            </a:r>
          </a:p>
        </p:txBody>
      </p:sp>
      <p:sp>
        <p:nvSpPr>
          <p:cNvPr id="13"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846197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2121093" cy="584775"/>
          </a:xfrm>
          <a:prstGeom prst="rect">
            <a:avLst/>
          </a:prstGeom>
        </p:spPr>
        <p:txBody>
          <a:bodyPr wrap="none">
            <a:spAutoFit/>
          </a:bodyPr>
          <a:lstStyle/>
          <a:p>
            <a:r>
              <a:rPr lang="en-US" sz="3200" dirty="0">
                <a:solidFill>
                  <a:srgbClr val="C8102E"/>
                </a:solidFill>
                <a:latin typeface="+mj-lt"/>
                <a:ea typeface="+mj-ea"/>
                <a:cs typeface="+mj-cs"/>
              </a:rPr>
              <a:t>Example 2</a:t>
            </a:r>
          </a:p>
        </p:txBody>
      </p:sp>
      <p:sp>
        <p:nvSpPr>
          <p:cNvPr id="4" name="Slide Number Placeholder 3"/>
          <p:cNvSpPr>
            <a:spLocks noGrp="1"/>
          </p:cNvSpPr>
          <p:nvPr>
            <p:ph type="sldNum" sz="quarter" idx="12"/>
          </p:nvPr>
        </p:nvSpPr>
        <p:spPr/>
        <p:txBody>
          <a:bodyPr/>
          <a:lstStyle/>
          <a:p>
            <a:fld id="{5B7A2384-8C5D-49F6-8259-B9A64ECD4852}" type="slidenum">
              <a:rPr lang="en-US" smtClean="0"/>
              <a:t>42</a:t>
            </a:fld>
            <a:endParaRPr lang="en-US" dirty="0"/>
          </a:p>
        </p:txBody>
      </p:sp>
      <p:sp>
        <p:nvSpPr>
          <p:cNvPr id="2" name="Rectangle 1"/>
          <p:cNvSpPr/>
          <p:nvPr/>
        </p:nvSpPr>
        <p:spPr>
          <a:xfrm>
            <a:off x="152400" y="551182"/>
            <a:ext cx="8991600" cy="2554545"/>
          </a:xfrm>
          <a:prstGeom prst="rect">
            <a:avLst/>
          </a:prstGeom>
        </p:spPr>
        <p:txBody>
          <a:bodyPr wrap="square">
            <a:spAutoFit/>
          </a:bodyPr>
          <a:lstStyle/>
          <a:p>
            <a:pPr algn="just"/>
            <a:r>
              <a:rPr lang="en-US" sz="2000" dirty="0">
                <a:solidFill>
                  <a:srgbClr val="000000"/>
                </a:solidFill>
              </a:rPr>
              <a:t>To demonstrate the analysis of an induction motor in the phase frame, the following induction motor will be used:</a:t>
            </a:r>
          </a:p>
          <a:p>
            <a:pPr marL="285750" indent="-285750" algn="just">
              <a:buFont typeface="Arial" panose="020B0604020202020204" pitchFamily="34" charset="0"/>
              <a:buChar char="•"/>
            </a:pPr>
            <a:r>
              <a:rPr lang="en-US" sz="2000" dirty="0">
                <a:solidFill>
                  <a:srgbClr val="000000"/>
                </a:solidFill>
              </a:rPr>
              <a:t>25 </a:t>
            </a:r>
            <a:r>
              <a:rPr lang="en-US" sz="2000" dirty="0" err="1">
                <a:solidFill>
                  <a:srgbClr val="000000"/>
                </a:solidFill>
              </a:rPr>
              <a:t>hp</a:t>
            </a:r>
            <a:r>
              <a:rPr lang="en-US" sz="2000" dirty="0">
                <a:solidFill>
                  <a:srgbClr val="000000"/>
                </a:solidFill>
              </a:rPr>
              <a:t>, 240 V operating with </a:t>
            </a:r>
            <a:r>
              <a:rPr lang="en-US" sz="2000" i="1" dirty="0">
                <a:solidFill>
                  <a:srgbClr val="000000"/>
                </a:solidFill>
              </a:rPr>
              <a:t>slip</a:t>
            </a:r>
            <a:r>
              <a:rPr lang="en-US" sz="2000" dirty="0">
                <a:solidFill>
                  <a:srgbClr val="000000"/>
                </a:solidFill>
              </a:rPr>
              <a:t> = 0.035</a:t>
            </a:r>
          </a:p>
          <a:p>
            <a:pPr marL="285750" indent="-285750" algn="just">
              <a:buFont typeface="Arial" panose="020B0604020202020204" pitchFamily="34" charset="0"/>
              <a:buChar char="•"/>
            </a:pPr>
            <a:r>
              <a:rPr lang="en-US" sz="2000" i="1" dirty="0" err="1">
                <a:solidFill>
                  <a:srgbClr val="000000"/>
                </a:solidFill>
              </a:rPr>
              <a:t>Ploss</a:t>
            </a:r>
            <a:r>
              <a:rPr lang="en-US" sz="2000" i="1" baseline="-25000" dirty="0" err="1">
                <a:solidFill>
                  <a:srgbClr val="000000"/>
                </a:solidFill>
              </a:rPr>
              <a:t>rotation</a:t>
            </a:r>
            <a:r>
              <a:rPr lang="en-US" sz="2000" dirty="0">
                <a:solidFill>
                  <a:srgbClr val="000000"/>
                </a:solidFill>
              </a:rPr>
              <a:t> = 0.75 kW</a:t>
            </a:r>
          </a:p>
          <a:p>
            <a:pPr marL="285750" indent="-285750" algn="just">
              <a:buFont typeface="Arial" panose="020B0604020202020204" pitchFamily="34" charset="0"/>
              <a:buChar char="•"/>
            </a:pPr>
            <a:r>
              <a:rPr lang="en-US" sz="2000" i="1" dirty="0" err="1">
                <a:solidFill>
                  <a:srgbClr val="000000"/>
                </a:solidFill>
              </a:rPr>
              <a:t>Zs</a:t>
            </a:r>
            <a:r>
              <a:rPr lang="en-US" sz="2000" dirty="0">
                <a:solidFill>
                  <a:srgbClr val="000000"/>
                </a:solidFill>
              </a:rPr>
              <a:t> = 0.0774 + </a:t>
            </a:r>
            <a:r>
              <a:rPr lang="en-US" sz="2000" i="1" dirty="0">
                <a:solidFill>
                  <a:srgbClr val="000000"/>
                </a:solidFill>
              </a:rPr>
              <a:t>j</a:t>
            </a:r>
            <a:r>
              <a:rPr lang="en-US" sz="2000" dirty="0">
                <a:solidFill>
                  <a:srgbClr val="000000"/>
                </a:solidFill>
              </a:rPr>
              <a:t>0.1843 Ω</a:t>
            </a:r>
          </a:p>
          <a:p>
            <a:pPr marL="285750" indent="-285750" algn="just">
              <a:buFont typeface="Arial" panose="020B0604020202020204" pitchFamily="34" charset="0"/>
              <a:buChar char="•"/>
            </a:pPr>
            <a:r>
              <a:rPr lang="en-US" sz="2000" i="1" dirty="0" err="1">
                <a:solidFill>
                  <a:srgbClr val="000000"/>
                </a:solidFill>
              </a:rPr>
              <a:t>Zm</a:t>
            </a:r>
            <a:r>
              <a:rPr lang="en-US" sz="2000" dirty="0">
                <a:solidFill>
                  <a:srgbClr val="000000"/>
                </a:solidFill>
              </a:rPr>
              <a:t> = 0 + </a:t>
            </a:r>
            <a:r>
              <a:rPr lang="en-US" sz="2000" i="1" dirty="0">
                <a:solidFill>
                  <a:srgbClr val="000000"/>
                </a:solidFill>
              </a:rPr>
              <a:t>j</a:t>
            </a:r>
            <a:r>
              <a:rPr lang="en-US" sz="2000" dirty="0">
                <a:solidFill>
                  <a:srgbClr val="000000"/>
                </a:solidFill>
              </a:rPr>
              <a:t>4.8384 Ω</a:t>
            </a:r>
          </a:p>
          <a:p>
            <a:pPr marL="285750" indent="-285750" algn="just">
              <a:buFont typeface="Arial" panose="020B0604020202020204" pitchFamily="34" charset="0"/>
              <a:buChar char="•"/>
            </a:pPr>
            <a:r>
              <a:rPr lang="en-US" sz="2000" i="1" dirty="0" err="1">
                <a:solidFill>
                  <a:srgbClr val="000000"/>
                </a:solidFill>
              </a:rPr>
              <a:t>Zr</a:t>
            </a:r>
            <a:r>
              <a:rPr lang="en-US" sz="2000" dirty="0">
                <a:solidFill>
                  <a:srgbClr val="000000"/>
                </a:solidFill>
              </a:rPr>
              <a:t> = 0.0908 + </a:t>
            </a:r>
            <a:r>
              <a:rPr lang="en-US" sz="2000" i="1" dirty="0">
                <a:solidFill>
                  <a:srgbClr val="000000"/>
                </a:solidFill>
              </a:rPr>
              <a:t>j</a:t>
            </a:r>
            <a:r>
              <a:rPr lang="en-US" sz="2000" dirty="0">
                <a:solidFill>
                  <a:srgbClr val="000000"/>
                </a:solidFill>
              </a:rPr>
              <a:t>0.1843 </a:t>
            </a:r>
            <a:r>
              <a:rPr lang="en-US" sz="2000" dirty="0" smtClean="0">
                <a:solidFill>
                  <a:srgbClr val="000000"/>
                </a:solidFill>
              </a:rPr>
              <a:t>Ω</a:t>
            </a:r>
            <a:endParaRPr lang="en-US" sz="2000" dirty="0">
              <a:solidFill>
                <a:srgbClr val="000000"/>
              </a:solidFill>
            </a:endParaRPr>
          </a:p>
          <a:p>
            <a:pPr algn="just"/>
            <a:r>
              <a:rPr lang="en-US" sz="2000" dirty="0">
                <a:solidFill>
                  <a:srgbClr val="000000"/>
                </a:solidFill>
              </a:rPr>
              <a:t>The “load” resistances are</a:t>
            </a:r>
          </a:p>
        </p:txBody>
      </p:sp>
      <mc:AlternateContent xmlns:mc="http://schemas.openxmlformats.org/markup-compatibility/2006" xmlns:a14="http://schemas.microsoft.com/office/drawing/2010/main">
        <mc:Choice Requires="a14">
          <p:sp>
            <p:nvSpPr>
              <p:cNvPr id="5" name="TextBox 4"/>
              <p:cNvSpPr txBox="1"/>
              <p:nvPr/>
            </p:nvSpPr>
            <p:spPr>
              <a:xfrm>
                <a:off x="2853054" y="3001923"/>
                <a:ext cx="4320926"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𝑅𝐿</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1−0.035</m:t>
                              </m:r>
                            </m:num>
                            <m:den>
                              <m:r>
                                <a:rPr lang="en-US" sz="2000" b="0" i="1" smtClean="0">
                                  <a:latin typeface="Cambria Math" panose="02040503050406030204" pitchFamily="18" charset="0"/>
                                </a:rPr>
                                <m:t>0.035</m:t>
                              </m:r>
                            </m:den>
                          </m:f>
                        </m:e>
                      </m:d>
                      <m:r>
                        <a:rPr lang="en-US" sz="2000" b="0" i="1" smtClean="0">
                          <a:latin typeface="Cambria Math" panose="02040503050406030204" pitchFamily="18" charset="0"/>
                          <a:ea typeface="Cambria Math" panose="02040503050406030204" pitchFamily="18" charset="0"/>
                        </a:rPr>
                        <m:t>∙0.098=2.5029 </m:t>
                      </m:r>
                      <m:r>
                        <m:rPr>
                          <m:sty m:val="p"/>
                        </m:rPr>
                        <a:rPr lang="el-GR" sz="2000" b="0" i="1" smtClean="0">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853054" y="3001923"/>
                <a:ext cx="4320926" cy="69153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796844" y="3710055"/>
                <a:ext cx="4873514"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𝑅𝐿</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1−(1.965)</m:t>
                              </m:r>
                            </m:num>
                            <m:den>
                              <m:r>
                                <a:rPr lang="en-US" sz="2000" b="0" i="1" smtClean="0">
                                  <a:latin typeface="Cambria Math" panose="02040503050406030204" pitchFamily="18" charset="0"/>
                                </a:rPr>
                                <m:t>1.965</m:t>
                              </m:r>
                            </m:den>
                          </m:f>
                        </m:e>
                      </m:d>
                      <m:r>
                        <a:rPr lang="en-US" sz="2000" b="0" i="1" smtClean="0">
                          <a:latin typeface="Cambria Math" panose="02040503050406030204" pitchFamily="18" charset="0"/>
                          <a:ea typeface="Cambria Math" panose="02040503050406030204" pitchFamily="18" charset="0"/>
                        </a:rPr>
                        <m:t>∙0.0908=−0.0446 </m:t>
                      </m:r>
                      <m:r>
                        <m:rPr>
                          <m:sty m:val="p"/>
                        </m:rPr>
                        <a:rPr lang="el-GR" sz="2000" b="0" i="1" smtClean="0">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796844" y="3710055"/>
                <a:ext cx="4873514" cy="691536"/>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123139" y="4345031"/>
            <a:ext cx="8915400" cy="400110"/>
          </a:xfrm>
          <a:prstGeom prst="rect">
            <a:avLst/>
          </a:prstGeom>
        </p:spPr>
        <p:txBody>
          <a:bodyPr wrap="square">
            <a:spAutoFit/>
          </a:bodyPr>
          <a:lstStyle/>
          <a:p>
            <a:r>
              <a:rPr lang="en-US" sz="2000" dirty="0">
                <a:solidFill>
                  <a:srgbClr val="000000"/>
                </a:solidFill>
              </a:rPr>
              <a:t>The input sequence impedances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Rectangle 16"/>
              <p:cNvSpPr/>
              <p:nvPr/>
            </p:nvSpPr>
            <p:spPr>
              <a:xfrm>
                <a:off x="2209800" y="4745141"/>
                <a:ext cx="5901359" cy="7288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𝑍𝑀</m:t>
                          </m:r>
                        </m:e>
                        <m:sub>
                          <m:r>
                            <a:rPr lang="en-US" sz="2000" b="0" i="1" smtClean="0">
                              <a:latin typeface="Cambria Math" panose="02040503050406030204" pitchFamily="18" charset="0"/>
                            </a:rPr>
                            <m:t>1</m:t>
                          </m:r>
                        </m:sub>
                      </m:sSub>
                      <m:r>
                        <a:rPr lang="en-US" sz="2000" i="1">
                          <a:latin typeface="Cambria Math" panose="02040503050406030204" pitchFamily="18" charset="0"/>
                        </a:rPr>
                        <m:t>=</m:t>
                      </m:r>
                      <m:r>
                        <a:rPr lang="en-US" sz="2000" i="1" smtClean="0">
                          <a:latin typeface="Cambria Math" panose="02040503050406030204" pitchFamily="18" charset="0"/>
                        </a:rPr>
                        <m:t>𝑍</m:t>
                      </m:r>
                      <m:r>
                        <a:rPr lang="en-US" sz="2000" b="0" i="1" smtClean="0">
                          <a:latin typeface="Cambria Math" panose="02040503050406030204" pitchFamily="18" charset="0"/>
                        </a:rPr>
                        <m:t>𝑠</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𝑍𝑚</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m:t>
                          </m:r>
                          <m:r>
                            <a:rPr lang="en-US" sz="2000" i="1" smtClean="0">
                              <a:latin typeface="Cambria Math" panose="02040503050406030204" pitchFamily="18" charset="0"/>
                            </a:rPr>
                            <m:t>𝑍</m:t>
                          </m:r>
                          <m:r>
                            <a:rPr lang="en-US" sz="2000" b="0" i="1" smtClean="0">
                              <a:latin typeface="Cambria Math" panose="02040503050406030204" pitchFamily="18" charset="0"/>
                            </a:rPr>
                            <m:t>𝑟</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𝑅𝐿</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num>
                        <m:den>
                          <m:r>
                            <a:rPr lang="en-US" sz="2000" i="1">
                              <a:latin typeface="Cambria Math" panose="02040503050406030204" pitchFamily="18" charset="0"/>
                            </a:rPr>
                            <m:t>𝑍𝑚</m:t>
                          </m:r>
                          <m:r>
                            <a:rPr lang="en-US" sz="2000" i="1">
                              <a:latin typeface="Cambria Math" panose="02040503050406030204" pitchFamily="18" charset="0"/>
                            </a:rPr>
                            <m:t>+</m:t>
                          </m:r>
                          <m:r>
                            <a:rPr lang="en-US" sz="2000" i="1">
                              <a:latin typeface="Cambria Math" panose="02040503050406030204" pitchFamily="18" charset="0"/>
                            </a:rPr>
                            <m:t>𝑍𝑟</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𝑅𝐿</m:t>
                              </m:r>
                            </m:e>
                            <m:sub>
                              <m:r>
                                <a:rPr lang="en-US" sz="2000" i="1">
                                  <a:latin typeface="Cambria Math" panose="02040503050406030204" pitchFamily="18" charset="0"/>
                                </a:rPr>
                                <m:t>1</m:t>
                              </m:r>
                            </m:sub>
                          </m:sSub>
                        </m:den>
                      </m:f>
                      <m:r>
                        <a:rPr lang="en-US" sz="2000" b="0" i="1" smtClean="0">
                          <a:latin typeface="Cambria Math" panose="02040503050406030204" pitchFamily="18" charset="0"/>
                          <a:ea typeface="Cambria Math" panose="02040503050406030204" pitchFamily="18" charset="0"/>
                        </a:rPr>
                        <m:t>=1.9775+</m:t>
                      </m:r>
                      <m: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1.3431 </m:t>
                      </m:r>
                      <m:r>
                        <m:rPr>
                          <m:sty m:val="p"/>
                        </m:rPr>
                        <a:rPr lang="el-GR"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2209800" y="4745141"/>
                <a:ext cx="5901359" cy="72885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209800" y="5380117"/>
                <a:ext cx="5913285" cy="7288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𝑍𝑀</m:t>
                          </m:r>
                        </m:e>
                        <m:sub>
                          <m:r>
                            <a:rPr lang="en-US" sz="2000" b="0" i="1" smtClean="0">
                              <a:latin typeface="Cambria Math" panose="02040503050406030204" pitchFamily="18" charset="0"/>
                            </a:rPr>
                            <m:t>2</m:t>
                          </m:r>
                        </m:sub>
                      </m:sSub>
                      <m:r>
                        <a:rPr lang="en-US" sz="2000" i="1">
                          <a:latin typeface="Cambria Math" panose="02040503050406030204" pitchFamily="18" charset="0"/>
                        </a:rPr>
                        <m:t>=</m:t>
                      </m:r>
                      <m:r>
                        <a:rPr lang="en-US" sz="2000" i="1" smtClean="0">
                          <a:latin typeface="Cambria Math" panose="02040503050406030204" pitchFamily="18" charset="0"/>
                        </a:rPr>
                        <m:t>𝑍</m:t>
                      </m:r>
                      <m:r>
                        <a:rPr lang="en-US" sz="2000" b="0" i="1" smtClean="0">
                          <a:latin typeface="Cambria Math" panose="02040503050406030204" pitchFamily="18" charset="0"/>
                        </a:rPr>
                        <m:t>𝑠</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𝑍𝑚</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m:t>
                          </m:r>
                          <m:r>
                            <a:rPr lang="en-US" sz="2000" i="1" smtClean="0">
                              <a:latin typeface="Cambria Math" panose="02040503050406030204" pitchFamily="18" charset="0"/>
                            </a:rPr>
                            <m:t>𝑍</m:t>
                          </m:r>
                          <m:r>
                            <a:rPr lang="en-US" sz="2000" b="0" i="1" smtClean="0">
                              <a:latin typeface="Cambria Math" panose="02040503050406030204" pitchFamily="18" charset="0"/>
                            </a:rPr>
                            <m:t>𝑟</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𝑅𝐿</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num>
                        <m:den>
                          <m:r>
                            <a:rPr lang="en-US" sz="2000" i="1">
                              <a:latin typeface="Cambria Math" panose="02040503050406030204" pitchFamily="18" charset="0"/>
                            </a:rPr>
                            <m:t>𝑍𝑚</m:t>
                          </m:r>
                          <m:r>
                            <a:rPr lang="en-US" sz="2000" i="1">
                              <a:latin typeface="Cambria Math" panose="02040503050406030204" pitchFamily="18" charset="0"/>
                            </a:rPr>
                            <m:t>+</m:t>
                          </m:r>
                          <m:r>
                            <a:rPr lang="en-US" sz="2000" i="1">
                              <a:latin typeface="Cambria Math" panose="02040503050406030204" pitchFamily="18" charset="0"/>
                            </a:rPr>
                            <m:t>𝑍𝑟</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𝑅𝐿</m:t>
                              </m:r>
                            </m:e>
                            <m:sub>
                              <m:r>
                                <a:rPr lang="en-US" sz="2000" b="0" i="1" smtClean="0">
                                  <a:latin typeface="Cambria Math" panose="02040503050406030204" pitchFamily="18" charset="0"/>
                                </a:rPr>
                                <m:t>2</m:t>
                              </m:r>
                            </m:sub>
                          </m:sSub>
                        </m:den>
                      </m:f>
                      <m:r>
                        <a:rPr lang="en-US" sz="2000" b="0" i="1" smtClean="0">
                          <a:latin typeface="Cambria Math" panose="02040503050406030204" pitchFamily="18" charset="0"/>
                          <a:ea typeface="Cambria Math" panose="02040503050406030204" pitchFamily="18" charset="0"/>
                        </a:rPr>
                        <m:t>=0.1203+</m:t>
                      </m:r>
                      <m: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0.3623 </m:t>
                      </m:r>
                      <m:r>
                        <m:rPr>
                          <m:sty m:val="p"/>
                        </m:rPr>
                        <a:rPr lang="el-GR"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19" name="Rectangle 18"/>
              <p:cNvSpPr>
                <a:spLocks noRot="1" noChangeAspect="1" noMove="1" noResize="1" noEditPoints="1" noAdjustHandles="1" noChangeArrowheads="1" noChangeShapeType="1" noTextEdit="1"/>
              </p:cNvSpPr>
              <p:nvPr/>
            </p:nvSpPr>
            <p:spPr>
              <a:xfrm>
                <a:off x="2209800" y="5380117"/>
                <a:ext cx="5913285" cy="728854"/>
              </a:xfrm>
              <a:prstGeom prst="rect">
                <a:avLst/>
              </a:prstGeom>
              <a:blipFill>
                <a:blip r:embed="rId5"/>
                <a:stretch>
                  <a:fillRect/>
                </a:stretch>
              </a:blipFill>
            </p:spPr>
            <p:txBody>
              <a:bodyPr/>
              <a:lstStyle/>
              <a:p>
                <a:r>
                  <a:rPr lang="en-US">
                    <a:noFill/>
                  </a:rPr>
                  <a:t> </a:t>
                </a:r>
              </a:p>
            </p:txBody>
          </p:sp>
        </mc:Fallback>
      </mc:AlternateContent>
      <p:sp>
        <p:nvSpPr>
          <p:cNvPr id="10"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902395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2121093" cy="584775"/>
          </a:xfrm>
          <a:prstGeom prst="rect">
            <a:avLst/>
          </a:prstGeom>
        </p:spPr>
        <p:txBody>
          <a:bodyPr wrap="none">
            <a:spAutoFit/>
          </a:bodyPr>
          <a:lstStyle/>
          <a:p>
            <a:r>
              <a:rPr lang="en-US" sz="3200" dirty="0">
                <a:solidFill>
                  <a:srgbClr val="C8102E"/>
                </a:solidFill>
                <a:latin typeface="+mj-lt"/>
                <a:ea typeface="+mj-ea"/>
                <a:cs typeface="+mj-cs"/>
              </a:rPr>
              <a:t>Example 2</a:t>
            </a:r>
          </a:p>
        </p:txBody>
      </p:sp>
      <p:sp>
        <p:nvSpPr>
          <p:cNvPr id="4" name="Slide Number Placeholder 3"/>
          <p:cNvSpPr>
            <a:spLocks noGrp="1"/>
          </p:cNvSpPr>
          <p:nvPr>
            <p:ph type="sldNum" sz="quarter" idx="12"/>
          </p:nvPr>
        </p:nvSpPr>
        <p:spPr/>
        <p:txBody>
          <a:bodyPr/>
          <a:lstStyle/>
          <a:p>
            <a:fld id="{5B7A2384-8C5D-49F6-8259-B9A64ECD4852}" type="slidenum">
              <a:rPr lang="en-US" smtClean="0"/>
              <a:t>43</a:t>
            </a:fld>
            <a:endParaRPr lang="en-US" dirty="0"/>
          </a:p>
        </p:txBody>
      </p:sp>
      <p:sp>
        <p:nvSpPr>
          <p:cNvPr id="7" name="Rectangle 6"/>
          <p:cNvSpPr/>
          <p:nvPr/>
        </p:nvSpPr>
        <p:spPr>
          <a:xfrm>
            <a:off x="152400" y="671348"/>
            <a:ext cx="8839200" cy="400110"/>
          </a:xfrm>
          <a:prstGeom prst="rect">
            <a:avLst/>
          </a:prstGeom>
        </p:spPr>
        <p:txBody>
          <a:bodyPr wrap="square">
            <a:spAutoFit/>
          </a:bodyPr>
          <a:lstStyle/>
          <a:p>
            <a:r>
              <a:rPr lang="en-US" sz="2000" dirty="0">
                <a:solidFill>
                  <a:srgbClr val="000000"/>
                </a:solidFill>
              </a:rPr>
              <a:t>The positive and negative sequence input admittances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Rectangle 7"/>
              <p:cNvSpPr/>
              <p:nvPr/>
            </p:nvSpPr>
            <p:spPr>
              <a:xfrm>
                <a:off x="3200400" y="1071458"/>
                <a:ext cx="3607398" cy="658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𝑌𝑀</m:t>
                          </m:r>
                        </m:e>
                        <m:sub>
                          <m:r>
                            <a:rPr lang="en-US" sz="1800" i="1">
                              <a:latin typeface="Cambria Math" panose="02040503050406030204" pitchFamily="18" charset="0"/>
                            </a:rPr>
                            <m:t>1</m:t>
                          </m:r>
                        </m:sub>
                      </m:sSub>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𝑍𝑀</m:t>
                              </m:r>
                            </m:e>
                            <m:sub>
                              <m:r>
                                <a:rPr lang="en-US" sz="1800" i="1">
                                  <a:latin typeface="Cambria Math" panose="02040503050406030204" pitchFamily="18" charset="0"/>
                                </a:rPr>
                                <m:t>1</m:t>
                              </m:r>
                            </m:sub>
                          </m:sSub>
                        </m:den>
                      </m:f>
                      <m:r>
                        <a:rPr lang="en-US" sz="1800" b="0" i="1" smtClean="0">
                          <a:latin typeface="Cambria Math" panose="02040503050406030204" pitchFamily="18" charset="0"/>
                        </a:rPr>
                        <m:t>=0.3461−</m:t>
                      </m:r>
                      <m:r>
                        <a:rPr lang="en-US" sz="1800" b="0" i="1" smtClean="0">
                          <a:latin typeface="Cambria Math" panose="02040503050406030204" pitchFamily="18" charset="0"/>
                        </a:rPr>
                        <m:t>𝑗</m:t>
                      </m:r>
                      <m:r>
                        <a:rPr lang="en-US" sz="1800" b="0" i="1" smtClean="0">
                          <a:latin typeface="Cambria Math" panose="02040503050406030204" pitchFamily="18" charset="0"/>
                        </a:rPr>
                        <m:t>0.2350 </m:t>
                      </m:r>
                      <m:r>
                        <a:rPr lang="en-US" sz="1800" b="0" i="1" smtClean="0">
                          <a:latin typeface="Cambria Math" panose="02040503050406030204" pitchFamily="18" charset="0"/>
                        </a:rPr>
                        <m:t>𝑆</m:t>
                      </m:r>
                    </m:oMath>
                  </m:oMathPara>
                </a14:m>
                <a:endParaRPr lang="en-US" sz="1800" dirty="0"/>
              </a:p>
            </p:txBody>
          </p:sp>
        </mc:Choice>
        <mc:Fallback xmlns="">
          <p:sp>
            <p:nvSpPr>
              <p:cNvPr id="8" name="Rectangle 7"/>
              <p:cNvSpPr>
                <a:spLocks noRot="1" noChangeAspect="1" noMove="1" noResize="1" noEditPoints="1" noAdjustHandles="1" noChangeArrowheads="1" noChangeShapeType="1" noTextEdit="1"/>
              </p:cNvSpPr>
              <p:nvPr/>
            </p:nvSpPr>
            <p:spPr>
              <a:xfrm>
                <a:off x="3200400" y="1071458"/>
                <a:ext cx="3607398" cy="6580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213538" y="1729523"/>
                <a:ext cx="3618042" cy="658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𝑌𝑀</m:t>
                          </m:r>
                        </m:e>
                        <m:sub>
                          <m:r>
                            <a:rPr lang="en-US" sz="1800" b="0" i="1" smtClean="0">
                              <a:latin typeface="Cambria Math" panose="02040503050406030204" pitchFamily="18" charset="0"/>
                            </a:rPr>
                            <m:t>2</m:t>
                          </m:r>
                        </m:sub>
                      </m:sSub>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𝑍𝑀</m:t>
                              </m:r>
                            </m:e>
                            <m:sub>
                              <m:r>
                                <a:rPr lang="en-US" sz="1800" b="0" i="1" smtClean="0">
                                  <a:latin typeface="Cambria Math" panose="02040503050406030204" pitchFamily="18" charset="0"/>
                                </a:rPr>
                                <m:t>2</m:t>
                              </m:r>
                            </m:sub>
                          </m:sSub>
                        </m:den>
                      </m:f>
                      <m:r>
                        <a:rPr lang="en-US" sz="1800" b="0" i="1" smtClean="0">
                          <a:latin typeface="Cambria Math" panose="02040503050406030204" pitchFamily="18" charset="0"/>
                        </a:rPr>
                        <m:t>=0.8255−</m:t>
                      </m:r>
                      <m:r>
                        <a:rPr lang="en-US" sz="1800" b="0" i="1" smtClean="0">
                          <a:latin typeface="Cambria Math" panose="02040503050406030204" pitchFamily="18" charset="0"/>
                        </a:rPr>
                        <m:t>𝑗</m:t>
                      </m:r>
                      <m:r>
                        <a:rPr lang="en-US" sz="1800" b="0" i="1" smtClean="0">
                          <a:latin typeface="Cambria Math" panose="02040503050406030204" pitchFamily="18" charset="0"/>
                        </a:rPr>
                        <m:t>2.4863 </m:t>
                      </m:r>
                      <m:r>
                        <a:rPr lang="en-US" sz="1800" b="0" i="1" smtClean="0">
                          <a:latin typeface="Cambria Math" panose="02040503050406030204" pitchFamily="18" charset="0"/>
                        </a:rPr>
                        <m:t>𝑆</m:t>
                      </m:r>
                    </m:oMath>
                  </m:oMathPara>
                </a14:m>
                <a:endParaRPr lang="en-US" sz="1800" dirty="0"/>
              </a:p>
            </p:txBody>
          </p:sp>
        </mc:Choice>
        <mc:Fallback xmlns="">
          <p:sp>
            <p:nvSpPr>
              <p:cNvPr id="12" name="Rectangle 11"/>
              <p:cNvSpPr>
                <a:spLocks noRot="1" noChangeAspect="1" noMove="1" noResize="1" noEditPoints="1" noAdjustHandles="1" noChangeArrowheads="1" noChangeShapeType="1" noTextEdit="1"/>
              </p:cNvSpPr>
              <p:nvPr/>
            </p:nvSpPr>
            <p:spPr>
              <a:xfrm>
                <a:off x="3213538" y="1729523"/>
                <a:ext cx="3618042" cy="658065"/>
              </a:xfrm>
              <a:prstGeom prst="rect">
                <a:avLst/>
              </a:prstGeom>
              <a:blipFill>
                <a:blip r:embed="rId3"/>
                <a:stretch>
                  <a:fillRect/>
                </a:stretch>
              </a:blipFill>
            </p:spPr>
            <p:txBody>
              <a:bodyPr/>
              <a:lstStyle/>
              <a:p>
                <a:r>
                  <a:rPr lang="en-US">
                    <a:noFill/>
                  </a:rPr>
                  <a:t> </a:t>
                </a:r>
              </a:p>
            </p:txBody>
          </p:sp>
        </mc:Fallback>
      </mc:AlternateContent>
      <p:sp>
        <p:nvSpPr>
          <p:cNvPr id="9" name="Rectangle 8"/>
          <p:cNvSpPr/>
          <p:nvPr/>
        </p:nvSpPr>
        <p:spPr>
          <a:xfrm>
            <a:off x="152400" y="2274483"/>
            <a:ext cx="8839200" cy="400110"/>
          </a:xfrm>
          <a:prstGeom prst="rect">
            <a:avLst/>
          </a:prstGeom>
        </p:spPr>
        <p:txBody>
          <a:bodyPr wrap="square">
            <a:spAutoFit/>
          </a:bodyPr>
          <a:lstStyle/>
          <a:p>
            <a:r>
              <a:rPr lang="en-US" sz="2000" dirty="0">
                <a:solidFill>
                  <a:srgbClr val="000000"/>
                </a:solidFill>
              </a:rPr>
              <a:t>The sequence admittance matrix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Rectangle 9"/>
              <p:cNvSpPr/>
              <p:nvPr/>
            </p:nvSpPr>
            <p:spPr>
              <a:xfrm>
                <a:off x="1999840" y="2599851"/>
                <a:ext cx="5801139"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𝑌𝑀</m:t>
                              </m:r>
                            </m:e>
                            <m:sub>
                              <m:r>
                                <a:rPr lang="en-US" sz="1800" b="0" i="1" smtClean="0">
                                  <a:latin typeface="Cambria Math" panose="02040503050406030204" pitchFamily="18" charset="0"/>
                                </a:rPr>
                                <m:t>01</m:t>
                              </m:r>
                              <m:r>
                                <a:rPr lang="en-US" sz="1800" i="1">
                                  <a:latin typeface="Cambria Math" panose="02040503050406030204" pitchFamily="18" charset="0"/>
                                </a:rPr>
                                <m:t>2</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1</m:t>
                                </m:r>
                              </m:e>
                              <m:e>
                                <m:r>
                                  <a:rPr lang="en-US" sz="1800" i="1">
                                    <a:latin typeface="Cambria Math" panose="02040503050406030204" pitchFamily="18" charset="0"/>
                                  </a:rPr>
                                  <m:t>0</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b="0" i="1" smtClean="0">
                                    <a:latin typeface="Cambria Math" panose="02040503050406030204" pitchFamily="18" charset="0"/>
                                  </a:rPr>
                                  <m:t>0.3461−</m:t>
                                </m:r>
                                <m:r>
                                  <a:rPr lang="en-US" sz="1800" b="0" i="1" smtClean="0">
                                    <a:latin typeface="Cambria Math" panose="02040503050406030204" pitchFamily="18" charset="0"/>
                                  </a:rPr>
                                  <m:t>𝑗</m:t>
                                </m:r>
                                <m:r>
                                  <a:rPr lang="en-US" sz="1800" b="0" i="1" smtClean="0">
                                    <a:latin typeface="Cambria Math" panose="02040503050406030204" pitchFamily="18" charset="0"/>
                                  </a:rPr>
                                  <m:t>0.2350</m:t>
                                </m:r>
                              </m:e>
                              <m:e>
                                <m:r>
                                  <a:rPr lang="en-US" sz="1800" i="1">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i="1">
                                    <a:latin typeface="Cambria Math" panose="02040503050406030204" pitchFamily="18" charset="0"/>
                                  </a:rPr>
                                  <m:t>0.8255−</m:t>
                                </m:r>
                                <m:r>
                                  <a:rPr lang="en-US" sz="1800" i="1">
                                    <a:latin typeface="Cambria Math" panose="02040503050406030204" pitchFamily="18" charset="0"/>
                                  </a:rPr>
                                  <m:t>𝑗</m:t>
                                </m:r>
                                <m:r>
                                  <a:rPr lang="en-US" sz="1800" i="1">
                                    <a:latin typeface="Cambria Math" panose="02040503050406030204" pitchFamily="18" charset="0"/>
                                  </a:rPr>
                                  <m:t>2.4863</m:t>
                                </m:r>
                              </m:e>
                            </m:mr>
                          </m:m>
                        </m:e>
                      </m:d>
                      <m:r>
                        <a:rPr lang="en-US" sz="1800" b="0" i="1" smtClean="0">
                          <a:latin typeface="Cambria Math" panose="02040503050406030204" pitchFamily="18" charset="0"/>
                        </a:rPr>
                        <m:t> </m:t>
                      </m:r>
                      <m:r>
                        <a:rPr lang="en-US" sz="1800" b="0" i="1" smtClean="0">
                          <a:latin typeface="Cambria Math" panose="02040503050406030204" pitchFamily="18" charset="0"/>
                        </a:rPr>
                        <m:t>𝑆</m:t>
                      </m:r>
                    </m:oMath>
                  </m:oMathPara>
                </a14:m>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1999840" y="2599851"/>
                <a:ext cx="5801139" cy="972702"/>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152400" y="3510448"/>
            <a:ext cx="8839200" cy="400110"/>
          </a:xfrm>
          <a:prstGeom prst="rect">
            <a:avLst/>
          </a:prstGeom>
        </p:spPr>
        <p:txBody>
          <a:bodyPr wrap="square">
            <a:spAutoFit/>
          </a:bodyPr>
          <a:lstStyle/>
          <a:p>
            <a:r>
              <a:rPr lang="en-US" sz="2000" dirty="0">
                <a:solidFill>
                  <a:srgbClr val="000000"/>
                </a:solidFill>
              </a:rPr>
              <a:t>Applying Equation (48), the phase admittance matrix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Rectangle 15"/>
              <p:cNvSpPr/>
              <p:nvPr/>
            </p:nvSpPr>
            <p:spPr>
              <a:xfrm>
                <a:off x="605177" y="3922057"/>
                <a:ext cx="7933646"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𝑌𝑀</m:t>
                              </m:r>
                            </m:e>
                            <m:sub>
                              <m:r>
                                <a:rPr lang="en-US" sz="1800" b="0" i="1" smtClean="0">
                                  <a:latin typeface="Cambria Math" panose="02040503050406030204" pitchFamily="18" charset="0"/>
                                </a:rPr>
                                <m:t>𝑎𝑏𝑐</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0.7452−</m:t>
                                </m:r>
                                <m:r>
                                  <a:rPr lang="en-US" sz="1800" b="0" i="1" smtClean="0">
                                    <a:latin typeface="Cambria Math" panose="02040503050406030204" pitchFamily="18" charset="0"/>
                                  </a:rPr>
                                  <m:t>𝑗</m:t>
                                </m:r>
                                <m:r>
                                  <a:rPr lang="en-US" sz="1800" b="0" i="1" smtClean="0">
                                    <a:latin typeface="Cambria Math" panose="02040503050406030204" pitchFamily="18" charset="0"/>
                                  </a:rPr>
                                  <m:t>0.4074</m:t>
                                </m:r>
                              </m:e>
                              <m:e>
                                <m:r>
                                  <a:rPr lang="en-US" sz="1800" b="0" i="1" smtClean="0">
                                    <a:latin typeface="Cambria Math" panose="02040503050406030204" pitchFamily="18" charset="0"/>
                                  </a:rPr>
                                  <m:t>−0.0999−</m:t>
                                </m:r>
                                <m:r>
                                  <a:rPr lang="en-US" sz="1800" b="0" i="1" smtClean="0">
                                    <a:latin typeface="Cambria Math" panose="02040503050406030204" pitchFamily="18" charset="0"/>
                                  </a:rPr>
                                  <m:t>𝑗</m:t>
                                </m:r>
                                <m:r>
                                  <a:rPr lang="en-US" sz="1800" b="0" i="1" smtClean="0">
                                    <a:latin typeface="Cambria Math" panose="02040503050406030204" pitchFamily="18" charset="0"/>
                                  </a:rPr>
                                  <m:t>0.0923</m:t>
                                </m:r>
                              </m:e>
                              <m:e>
                                <m:r>
                                  <a:rPr lang="en-US" sz="1800" i="1">
                                    <a:latin typeface="Cambria Math" panose="02040503050406030204" pitchFamily="18" charset="0"/>
                                  </a:rPr>
                                  <m:t>0.3547+</m:t>
                                </m:r>
                                <m:r>
                                  <a:rPr lang="en-US" sz="1800" i="1">
                                    <a:latin typeface="Cambria Math" panose="02040503050406030204" pitchFamily="18" charset="0"/>
                                  </a:rPr>
                                  <m:t>𝑗</m:t>
                                </m:r>
                                <m:r>
                                  <a:rPr lang="en-US" sz="1800" i="1">
                                    <a:latin typeface="Cambria Math" panose="02040503050406030204" pitchFamily="18" charset="0"/>
                                  </a:rPr>
                                  <m:t>0.4997</m:t>
                                </m:r>
                              </m:e>
                            </m:mr>
                            <m:mr>
                              <m:e>
                                <m:r>
                                  <a:rPr lang="en-US" sz="1800" b="0" i="1" smtClean="0">
                                    <a:latin typeface="Cambria Math" panose="02040503050406030204" pitchFamily="18" charset="0"/>
                                  </a:rPr>
                                  <m:t>0.3547+</m:t>
                                </m:r>
                                <m:r>
                                  <a:rPr lang="en-US" sz="1800" b="0" i="1" smtClean="0">
                                    <a:latin typeface="Cambria Math" panose="02040503050406030204" pitchFamily="18" charset="0"/>
                                  </a:rPr>
                                  <m:t>𝑗</m:t>
                                </m:r>
                                <m:r>
                                  <a:rPr lang="en-US" sz="1800" b="0" i="1" smtClean="0">
                                    <a:latin typeface="Cambria Math" panose="02040503050406030204" pitchFamily="18" charset="0"/>
                                  </a:rPr>
                                  <m:t>0.4997</m:t>
                                </m:r>
                              </m:e>
                              <m:e>
                                <m:r>
                                  <a:rPr lang="en-US" sz="1800" i="1">
                                    <a:latin typeface="Cambria Math" panose="02040503050406030204" pitchFamily="18" charset="0"/>
                                  </a:rPr>
                                  <m:t>0.7452−</m:t>
                                </m:r>
                                <m:r>
                                  <a:rPr lang="en-US" sz="1800" i="1">
                                    <a:latin typeface="Cambria Math" panose="02040503050406030204" pitchFamily="18" charset="0"/>
                                  </a:rPr>
                                  <m:t>𝑗</m:t>
                                </m:r>
                                <m:r>
                                  <a:rPr lang="en-US" sz="1800" i="1">
                                    <a:latin typeface="Cambria Math" panose="02040503050406030204" pitchFamily="18" charset="0"/>
                                  </a:rPr>
                                  <m:t>0.4074</m:t>
                                </m:r>
                              </m:e>
                              <m:e>
                                <m:r>
                                  <a:rPr lang="en-US" sz="1800" i="1">
                                    <a:latin typeface="Cambria Math" panose="02040503050406030204" pitchFamily="18" charset="0"/>
                                  </a:rPr>
                                  <m:t>−0.0999−</m:t>
                                </m:r>
                                <m:r>
                                  <a:rPr lang="en-US" sz="1800" i="1">
                                    <a:latin typeface="Cambria Math" panose="02040503050406030204" pitchFamily="18" charset="0"/>
                                  </a:rPr>
                                  <m:t>𝑗</m:t>
                                </m:r>
                                <m:r>
                                  <a:rPr lang="en-US" sz="1800" i="1">
                                    <a:latin typeface="Cambria Math" panose="02040503050406030204" pitchFamily="18" charset="0"/>
                                  </a:rPr>
                                  <m:t>0.0923</m:t>
                                </m:r>
                              </m:e>
                            </m:mr>
                            <m:mr>
                              <m:e>
                                <m:r>
                                  <a:rPr lang="en-US" sz="1800" i="1">
                                    <a:latin typeface="Cambria Math" panose="02040503050406030204" pitchFamily="18" charset="0"/>
                                  </a:rPr>
                                  <m:t>−0.0999−</m:t>
                                </m:r>
                                <m:r>
                                  <a:rPr lang="en-US" sz="1800" i="1">
                                    <a:latin typeface="Cambria Math" panose="02040503050406030204" pitchFamily="18" charset="0"/>
                                  </a:rPr>
                                  <m:t>𝑗</m:t>
                                </m:r>
                                <m:r>
                                  <a:rPr lang="en-US" sz="1800" i="1">
                                    <a:latin typeface="Cambria Math" panose="02040503050406030204" pitchFamily="18" charset="0"/>
                                  </a:rPr>
                                  <m:t>0.0923</m:t>
                                </m:r>
                              </m:e>
                              <m:e>
                                <m:r>
                                  <a:rPr lang="en-US" sz="1800" i="1">
                                    <a:latin typeface="Cambria Math" panose="02040503050406030204" pitchFamily="18" charset="0"/>
                                  </a:rPr>
                                  <m:t>0.3547+</m:t>
                                </m:r>
                                <m:r>
                                  <a:rPr lang="en-US" sz="1800" i="1">
                                    <a:latin typeface="Cambria Math" panose="02040503050406030204" pitchFamily="18" charset="0"/>
                                  </a:rPr>
                                  <m:t>𝑗</m:t>
                                </m:r>
                                <m:r>
                                  <a:rPr lang="en-US" sz="1800" i="1">
                                    <a:latin typeface="Cambria Math" panose="02040503050406030204" pitchFamily="18" charset="0"/>
                                  </a:rPr>
                                  <m:t>0.4997</m:t>
                                </m:r>
                              </m:e>
                              <m:e>
                                <m:r>
                                  <a:rPr lang="en-US" sz="1800" i="1">
                                    <a:latin typeface="Cambria Math" panose="02040503050406030204" pitchFamily="18" charset="0"/>
                                  </a:rPr>
                                  <m:t>0.7452−</m:t>
                                </m:r>
                                <m:r>
                                  <a:rPr lang="en-US" sz="1800" i="1">
                                    <a:latin typeface="Cambria Math" panose="02040503050406030204" pitchFamily="18" charset="0"/>
                                  </a:rPr>
                                  <m:t>𝑗</m:t>
                                </m:r>
                                <m:r>
                                  <a:rPr lang="en-US" sz="1800" i="1">
                                    <a:latin typeface="Cambria Math" panose="02040503050406030204" pitchFamily="18" charset="0"/>
                                  </a:rPr>
                                  <m:t>0.4074</m:t>
                                </m:r>
                              </m:e>
                            </m:mr>
                          </m:m>
                        </m:e>
                      </m:d>
                      <m:r>
                        <a:rPr lang="en-US" sz="1800" b="0" i="1" smtClean="0">
                          <a:latin typeface="Cambria Math" panose="02040503050406030204" pitchFamily="18" charset="0"/>
                        </a:rPr>
                        <m:t> </m:t>
                      </m:r>
                      <m:r>
                        <a:rPr lang="en-US" sz="1800" b="0" i="1" smtClean="0">
                          <a:latin typeface="Cambria Math" panose="02040503050406030204" pitchFamily="18" charset="0"/>
                        </a:rPr>
                        <m:t>𝑆</m:t>
                      </m:r>
                    </m:oMath>
                  </m:oMathPara>
                </a14:m>
                <a:endParaRPr lang="en-US" sz="1800" dirty="0"/>
              </a:p>
            </p:txBody>
          </p:sp>
        </mc:Choice>
        <mc:Fallback xmlns="">
          <p:sp>
            <p:nvSpPr>
              <p:cNvPr id="16" name="Rectangle 15"/>
              <p:cNvSpPr>
                <a:spLocks noRot="1" noChangeAspect="1" noMove="1" noResize="1" noEditPoints="1" noAdjustHandles="1" noChangeArrowheads="1" noChangeShapeType="1" noTextEdit="1"/>
              </p:cNvSpPr>
              <p:nvPr/>
            </p:nvSpPr>
            <p:spPr>
              <a:xfrm>
                <a:off x="605177" y="3922057"/>
                <a:ext cx="7933646" cy="972702"/>
              </a:xfrm>
              <a:prstGeom prst="rect">
                <a:avLst/>
              </a:prstGeom>
              <a:blipFill>
                <a:blip r:embed="rId5"/>
                <a:stretch>
                  <a:fillRect/>
                </a:stretch>
              </a:blipFill>
            </p:spPr>
            <p:txBody>
              <a:bodyPr/>
              <a:lstStyle/>
              <a:p>
                <a:r>
                  <a:rPr lang="en-US">
                    <a:noFill/>
                  </a:rPr>
                  <a:t> </a:t>
                </a:r>
              </a:p>
            </p:txBody>
          </p:sp>
        </mc:Fallback>
      </mc:AlternateContent>
      <p:sp>
        <p:nvSpPr>
          <p:cNvPr id="13" name="Rectangle 12"/>
          <p:cNvSpPr/>
          <p:nvPr/>
        </p:nvSpPr>
        <p:spPr>
          <a:xfrm>
            <a:off x="152400" y="4974236"/>
            <a:ext cx="8839200" cy="400110"/>
          </a:xfrm>
          <a:prstGeom prst="rect">
            <a:avLst/>
          </a:prstGeom>
        </p:spPr>
        <p:txBody>
          <a:bodyPr wrap="square">
            <a:spAutoFit/>
          </a:bodyPr>
          <a:lstStyle/>
          <a:p>
            <a:r>
              <a:rPr lang="en-US" sz="2000" dirty="0">
                <a:solidFill>
                  <a:srgbClr val="000000"/>
                </a:solidFill>
              </a:rPr>
              <a:t>The line-to-line terminal voltages are measured to be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Rectangle 13"/>
              <p:cNvSpPr/>
              <p:nvPr/>
            </p:nvSpPr>
            <p:spPr>
              <a:xfrm>
                <a:off x="2509248" y="5374346"/>
                <a:ext cx="4418517"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r>
                      <a:rPr lang="en-US" sz="2000" b="0" i="1" smtClean="0">
                        <a:latin typeface="Cambria Math" panose="02040503050406030204" pitchFamily="18" charset="0"/>
                      </a:rPr>
                      <m:t>=235 </m:t>
                    </m:r>
                    <m:r>
                      <a:rPr lang="en-US" sz="2000" b="0" i="1" smtClean="0">
                        <a:latin typeface="Cambria Math" panose="02040503050406030204" pitchFamily="18" charset="0"/>
                      </a:rPr>
                      <m:t>𝑉</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𝑏𝑐</m:t>
                        </m:r>
                      </m:sub>
                    </m:sSub>
                    <m:r>
                      <a:rPr lang="en-US" sz="2000" i="1">
                        <a:latin typeface="Cambria Math" panose="02040503050406030204" pitchFamily="18" charset="0"/>
                      </a:rPr>
                      <m:t>=2</m:t>
                    </m:r>
                    <m:r>
                      <a:rPr lang="en-US" sz="2000" b="0" i="1" smtClean="0">
                        <a:latin typeface="Cambria Math" panose="02040503050406030204" pitchFamily="18" charset="0"/>
                      </a:rPr>
                      <m:t>40</m:t>
                    </m:r>
                    <m:r>
                      <a:rPr lang="en-US" sz="2000" i="1">
                        <a:latin typeface="Cambria Math" panose="02040503050406030204" pitchFamily="18" charset="0"/>
                      </a:rPr>
                      <m:t> </m:t>
                    </m:r>
                    <m:r>
                      <a:rPr lang="en-US" sz="2000" i="1">
                        <a:latin typeface="Cambria Math" panose="02040503050406030204" pitchFamily="18" charset="0"/>
                      </a:rPr>
                      <m:t>𝑉</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𝑐𝑎</m:t>
                        </m:r>
                      </m:sub>
                    </m:sSub>
                    <m:r>
                      <a:rPr lang="en-US" sz="2000" i="1">
                        <a:latin typeface="Cambria Math" panose="02040503050406030204" pitchFamily="18" charset="0"/>
                      </a:rPr>
                      <m:t>=2</m:t>
                    </m:r>
                    <m:r>
                      <a:rPr lang="en-US" sz="2000" b="0" i="1" smtClean="0">
                        <a:latin typeface="Cambria Math" panose="02040503050406030204" pitchFamily="18" charset="0"/>
                      </a:rPr>
                      <m:t>4</m:t>
                    </m:r>
                    <m:r>
                      <a:rPr lang="en-US" sz="2000" i="1">
                        <a:latin typeface="Cambria Math" panose="02040503050406030204" pitchFamily="18" charset="0"/>
                      </a:rPr>
                      <m:t>5 </m:t>
                    </m:r>
                    <m:r>
                      <a:rPr lang="en-US" sz="2000" i="1">
                        <a:latin typeface="Cambria Math" panose="02040503050406030204" pitchFamily="18" charset="0"/>
                      </a:rPr>
                      <m:t>𝑉</m:t>
                    </m:r>
                  </m:oMath>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2509248" y="5374346"/>
                <a:ext cx="4418517" cy="400110"/>
              </a:xfrm>
              <a:prstGeom prst="rect">
                <a:avLst/>
              </a:prstGeom>
              <a:blipFill>
                <a:blip r:embed="rId6"/>
                <a:stretch>
                  <a:fillRect t="-9231" b="-27692"/>
                </a:stretch>
              </a:blipFill>
            </p:spPr>
            <p:txBody>
              <a:bodyPr/>
              <a:lstStyle/>
              <a:p>
                <a:r>
                  <a:rPr lang="en-US">
                    <a:noFill/>
                  </a:rPr>
                  <a:t> </a:t>
                </a:r>
              </a:p>
            </p:txBody>
          </p:sp>
        </mc:Fallback>
      </mc:AlternateContent>
      <p:sp>
        <p:nvSpPr>
          <p:cNvPr id="15"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830143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2121093" cy="584775"/>
          </a:xfrm>
          <a:prstGeom prst="rect">
            <a:avLst/>
          </a:prstGeom>
        </p:spPr>
        <p:txBody>
          <a:bodyPr wrap="none">
            <a:spAutoFit/>
          </a:bodyPr>
          <a:lstStyle/>
          <a:p>
            <a:r>
              <a:rPr lang="en-US" sz="3200" dirty="0">
                <a:solidFill>
                  <a:srgbClr val="C8102E"/>
                </a:solidFill>
                <a:latin typeface="+mj-lt"/>
                <a:ea typeface="+mj-ea"/>
                <a:cs typeface="+mj-cs"/>
              </a:rPr>
              <a:t>Example 2</a:t>
            </a:r>
          </a:p>
        </p:txBody>
      </p:sp>
      <p:sp>
        <p:nvSpPr>
          <p:cNvPr id="4" name="Slide Number Placeholder 3"/>
          <p:cNvSpPr>
            <a:spLocks noGrp="1"/>
          </p:cNvSpPr>
          <p:nvPr>
            <p:ph type="sldNum" sz="quarter" idx="12"/>
          </p:nvPr>
        </p:nvSpPr>
        <p:spPr/>
        <p:txBody>
          <a:bodyPr/>
          <a:lstStyle/>
          <a:p>
            <a:fld id="{5B7A2384-8C5D-49F6-8259-B9A64ECD4852}" type="slidenum">
              <a:rPr lang="en-US" smtClean="0"/>
              <a:t>44</a:t>
            </a:fld>
            <a:endParaRPr lang="en-US" dirty="0"/>
          </a:p>
        </p:txBody>
      </p:sp>
      <p:sp>
        <p:nvSpPr>
          <p:cNvPr id="2" name="Rectangle 1"/>
          <p:cNvSpPr/>
          <p:nvPr/>
        </p:nvSpPr>
        <p:spPr>
          <a:xfrm>
            <a:off x="152400" y="762000"/>
            <a:ext cx="8915400" cy="707886"/>
          </a:xfrm>
          <a:prstGeom prst="rect">
            <a:avLst/>
          </a:prstGeom>
        </p:spPr>
        <p:txBody>
          <a:bodyPr wrap="square">
            <a:spAutoFit/>
          </a:bodyPr>
          <a:lstStyle/>
          <a:p>
            <a:pPr algn="just"/>
            <a:r>
              <a:rPr lang="en-US" sz="2000" dirty="0">
                <a:solidFill>
                  <a:srgbClr val="000000"/>
                </a:solidFill>
              </a:rPr>
              <a:t>Since the sum of the line-to-line voltages must equal zero, the law of cosines can be used to determine the angles on the voltages. Applying the law of cosines results in</a:t>
            </a:r>
          </a:p>
        </p:txBody>
      </p:sp>
      <mc:AlternateContent xmlns:mc="http://schemas.openxmlformats.org/markup-compatibility/2006" xmlns:a14="http://schemas.microsoft.com/office/drawing/2010/main">
        <mc:Choice Requires="a14">
          <p:sp>
            <p:nvSpPr>
              <p:cNvPr id="15" name="Rectangle 14"/>
              <p:cNvSpPr/>
              <p:nvPr/>
            </p:nvSpPr>
            <p:spPr>
              <a:xfrm>
                <a:off x="2514600" y="1423980"/>
                <a:ext cx="3534622" cy="912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𝑉𝐿𝐿</m:t>
                              </m:r>
                            </m:e>
                            <m:sub>
                              <m:r>
                                <a:rPr lang="en-US" sz="2000" b="0" i="1" smtClean="0">
                                  <a:latin typeface="Cambria Math" panose="02040503050406030204" pitchFamily="18" charset="0"/>
                                </a:rPr>
                                <m:t>𝑎𝑏𝑐</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235</m:t>
                              </m:r>
                              <m:r>
                                <a:rPr lang="en-US" sz="2000" i="1">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0</m:t>
                              </m:r>
                            </m:e>
                            <m:e>
                              <m:r>
                                <a:rPr lang="en-US" sz="2000" b="0" i="1" smtClean="0">
                                  <a:latin typeface="Cambria Math" panose="02040503050406030204" pitchFamily="18" charset="0"/>
                                </a:rPr>
                                <m:t>240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117.9</m:t>
                              </m:r>
                            </m:e>
                            <m:e>
                              <m:r>
                                <a:rPr lang="en-US" sz="2000" b="0" i="1" smtClean="0">
                                  <a:latin typeface="Cambria Math" panose="02040503050406030204" pitchFamily="18" charset="0"/>
                                </a:rPr>
                                <m:t>245</m:t>
                              </m:r>
                              <m:r>
                                <a:rPr lang="en-US" sz="2000" i="1">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20.0</m:t>
                              </m:r>
                            </m:e>
                          </m:eqArr>
                        </m:e>
                      </m:d>
                      <m:r>
                        <a:rPr lang="en-US" sz="2000" i="1">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𝑉</m:t>
                      </m:r>
                    </m:oMath>
                  </m:oMathPara>
                </a14:m>
                <a:endParaRPr lang="en-US" sz="2000" dirty="0"/>
              </a:p>
            </p:txBody>
          </p:sp>
        </mc:Choice>
        <mc:Fallback xmlns="">
          <p:sp>
            <p:nvSpPr>
              <p:cNvPr id="15" name="Rectangle 14"/>
              <p:cNvSpPr>
                <a:spLocks noRot="1" noChangeAspect="1" noMove="1" noResize="1" noEditPoints="1" noAdjustHandles="1" noChangeArrowheads="1" noChangeShapeType="1" noTextEdit="1"/>
              </p:cNvSpPr>
              <p:nvPr/>
            </p:nvSpPr>
            <p:spPr>
              <a:xfrm>
                <a:off x="2514600" y="1423980"/>
                <a:ext cx="3534622" cy="912494"/>
              </a:xfrm>
              <a:prstGeom prst="rect">
                <a:avLst/>
              </a:prstGeom>
              <a:blipFill>
                <a:blip r:embed="rId2"/>
                <a:stretch>
                  <a:fillRect/>
                </a:stretch>
              </a:blipFill>
            </p:spPr>
            <p:txBody>
              <a:bodyPr/>
              <a:lstStyle/>
              <a:p>
                <a:r>
                  <a:rPr lang="en-US">
                    <a:noFill/>
                  </a:rPr>
                  <a:t> </a:t>
                </a:r>
              </a:p>
            </p:txBody>
          </p:sp>
        </mc:Fallback>
      </mc:AlternateContent>
      <p:sp>
        <p:nvSpPr>
          <p:cNvPr id="5" name="Rectangle 4"/>
          <p:cNvSpPr/>
          <p:nvPr/>
        </p:nvSpPr>
        <p:spPr>
          <a:xfrm>
            <a:off x="196169" y="2253187"/>
            <a:ext cx="8886497" cy="400110"/>
          </a:xfrm>
          <a:prstGeom prst="rect">
            <a:avLst/>
          </a:prstGeom>
        </p:spPr>
        <p:txBody>
          <a:bodyPr wrap="square">
            <a:spAutoFit/>
          </a:bodyPr>
          <a:lstStyle/>
          <a:p>
            <a:pPr algn="just"/>
            <a:r>
              <a:rPr lang="en-US" sz="2000" dirty="0">
                <a:solidFill>
                  <a:srgbClr val="000000"/>
                </a:solidFill>
              </a:rPr>
              <a:t>The phase motor currents can now be computed:</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Rectangle 16"/>
              <p:cNvSpPr/>
              <p:nvPr/>
            </p:nvSpPr>
            <p:spPr>
              <a:xfrm>
                <a:off x="1765962" y="2633732"/>
                <a:ext cx="5854038" cy="912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𝐼𝑠</m:t>
                              </m:r>
                            </m:e>
                            <m:sub>
                              <m:r>
                                <a:rPr lang="en-US" sz="2000" b="0" i="1" smtClean="0">
                                  <a:latin typeface="Cambria Math" panose="02040503050406030204" pitchFamily="18" charset="0"/>
                                </a:rPr>
                                <m:t>𝑎𝑏𝑐</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𝑌𝑀</m:t>
                              </m:r>
                            </m:e>
                            <m:sub>
                              <m:r>
                                <a:rPr lang="en-US" sz="2000" i="1">
                                  <a:latin typeface="Cambria Math" panose="02040503050406030204" pitchFamily="18" charset="0"/>
                                </a:rPr>
                                <m:t>𝑎𝑏𝑐</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𝑉𝐿𝐿</m:t>
                              </m:r>
                            </m:e>
                            <m:sub>
                              <m:r>
                                <a:rPr lang="en-US" sz="2000" i="1">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53.15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−71.0</m:t>
                              </m:r>
                            </m:e>
                            <m:e>
                              <m:r>
                                <a:rPr lang="en-US" sz="2000" b="0" i="1" smtClean="0">
                                  <a:latin typeface="Cambria Math" panose="02040503050406030204" pitchFamily="18" charset="0"/>
                                </a:rPr>
                                <m:t>55.15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175.1</m:t>
                              </m:r>
                            </m:e>
                            <m:e>
                              <m:r>
                                <a:rPr lang="en-US" sz="2000" b="0" i="1" smtClean="0">
                                  <a:latin typeface="Cambria Math" panose="02040503050406030204" pitchFamily="18" charset="0"/>
                                </a:rPr>
                                <m:t>66.6</m:t>
                              </m:r>
                              <m:r>
                                <a:rPr lang="en-US" sz="2000" i="1">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5</m:t>
                              </m:r>
                              <m:r>
                                <a:rPr lang="en-US" sz="2000" b="0" i="1" smtClean="0">
                                  <a:latin typeface="Cambria Math" panose="02040503050406030204" pitchFamily="18" charset="0"/>
                                  <a:ea typeface="Cambria Math" panose="02040503050406030204" pitchFamily="18" charset="0"/>
                                </a:rPr>
                                <m:t>5.6</m:t>
                              </m:r>
                            </m:e>
                          </m:eqArr>
                        </m:e>
                      </m:d>
                      <m:r>
                        <a:rPr lang="en-US" sz="2000" i="1">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𝐴</m:t>
                      </m:r>
                    </m:oMath>
                  </m:oMathPara>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1765962" y="2633732"/>
                <a:ext cx="5854038" cy="912494"/>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143107" y="3428030"/>
            <a:ext cx="8886497" cy="707886"/>
          </a:xfrm>
          <a:prstGeom prst="rect">
            <a:avLst/>
          </a:prstGeom>
        </p:spPr>
        <p:txBody>
          <a:bodyPr wrap="square">
            <a:spAutoFit/>
          </a:bodyPr>
          <a:lstStyle/>
          <a:p>
            <a:pPr algn="just"/>
            <a:r>
              <a:rPr lang="en-US" sz="2000" dirty="0">
                <a:solidFill>
                  <a:srgbClr val="000000"/>
                </a:solidFill>
              </a:rPr>
              <a:t>It is obvious that the currents are very unbalanced. The measure of unbalance for the voltages and currents can be computed as [1]</a:t>
            </a:r>
            <a:endParaRPr lang="en-US" sz="2000" dirty="0">
              <a:solidFill>
                <a:srgbClr val="000000"/>
              </a:solidFill>
              <a:effectLst/>
            </a:endParaRPr>
          </a:p>
        </p:txBody>
      </p:sp>
      <p:sp>
        <p:nvSpPr>
          <p:cNvPr id="18" name="Rectangle 17"/>
          <p:cNvSpPr/>
          <p:nvPr/>
        </p:nvSpPr>
        <p:spPr>
          <a:xfrm>
            <a:off x="71055" y="5549072"/>
            <a:ext cx="9243851" cy="461665"/>
          </a:xfrm>
          <a:prstGeom prst="rect">
            <a:avLst/>
          </a:prstGeom>
        </p:spPr>
        <p:txBody>
          <a:bodyPr wrap="square">
            <a:spAutoFit/>
          </a:bodyPr>
          <a:lstStyle/>
          <a:p>
            <a:r>
              <a:rPr lang="en-US" sz="1200" i="1" dirty="0">
                <a:solidFill>
                  <a:srgbClr val="000000"/>
                </a:solidFill>
              </a:rPr>
              <a:t>[1] American National Standard for Electric Power Systems and Equipment–Voltage Ratings (60 Hertz),</a:t>
            </a:r>
            <a:r>
              <a:rPr lang="en-US" sz="1200" dirty="0">
                <a:solidFill>
                  <a:srgbClr val="000000"/>
                </a:solidFill>
              </a:rPr>
              <a:t> ANSI C84.1-1995, National Electrical Manufacturers Association, Rosslyn, VA, 1996.</a:t>
            </a:r>
            <a:endParaRPr lang="en-US" sz="1200" dirty="0">
              <a:solidFill>
                <a:srgbClr val="000000"/>
              </a:solidFill>
              <a:effectLst/>
            </a:endParaRPr>
          </a:p>
        </p:txBody>
      </p:sp>
      <mc:AlternateContent xmlns:mc="http://schemas.openxmlformats.org/markup-compatibility/2006" xmlns:a14="http://schemas.microsoft.com/office/drawing/2010/main">
        <mc:Choice Requires="a14">
          <p:sp>
            <p:nvSpPr>
              <p:cNvPr id="19" name="Rectangle 18"/>
              <p:cNvSpPr/>
              <p:nvPr/>
            </p:nvSpPr>
            <p:spPr>
              <a:xfrm>
                <a:off x="1258458" y="4121238"/>
                <a:ext cx="7031733" cy="8150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𝑢𝑛𝑏𝑎𝑙𝑎𝑛𝑐𝑒</m:t>
                          </m:r>
                        </m:sub>
                      </m:sSub>
                      <m:r>
                        <a:rPr lang="en-US" sz="2000" i="1">
                          <a:latin typeface="Cambria Math" panose="02040503050406030204" pitchFamily="18" charset="0"/>
                        </a:rPr>
                        <m:t>=</m:t>
                      </m:r>
                      <m:d>
                        <m:dPr>
                          <m:ctrlPr>
                            <a:rPr lang="en-US" sz="2000" i="1" smtClean="0">
                              <a:latin typeface="Cambria Math" panose="02040503050406030204" pitchFamily="18" charset="0"/>
                            </a:rPr>
                          </m:ctrlPr>
                        </m:dPr>
                        <m:e>
                          <m:f>
                            <m:fPr>
                              <m:ctrlPr>
                                <a:rPr lang="en-US" sz="2000" i="1">
                                  <a:latin typeface="Cambria Math" panose="02040503050406030204" pitchFamily="18" charset="0"/>
                                </a:rPr>
                              </m:ctrlPr>
                            </m:fPr>
                            <m:num>
                              <m:r>
                                <m:rPr>
                                  <m:sty m:val="p"/>
                                </m:rPr>
                                <a:rPr lang="en-US" sz="2000" b="0" i="0" smtClean="0">
                                  <a:latin typeface="Cambria Math" panose="02040503050406030204" pitchFamily="18" charset="0"/>
                                </a:rPr>
                                <m:t>max</m:t>
                              </m:r>
                              <m:r>
                                <a:rPr lang="en-US" sz="2000" b="0" i="1" smtClean="0">
                                  <a:latin typeface="Cambria Math" panose="02040503050406030204" pitchFamily="18" charset="0"/>
                                </a:rPr>
                                <m:t>⁡_</m:t>
                              </m:r>
                              <m:r>
                                <a:rPr lang="en-US" sz="2000" b="0" i="1" smtClean="0">
                                  <a:latin typeface="Cambria Math" panose="02040503050406030204" pitchFamily="18" charset="0"/>
                                </a:rPr>
                                <m:t>𝑑𝑒𝑣𝑖𝑎𝑡𝑖𝑜𝑛</m:t>
                              </m:r>
                            </m:num>
                            <m:den>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𝑎𝑣𝑔</m:t>
                                      </m:r>
                                    </m:sub>
                                  </m:sSub>
                                </m:e>
                              </m:d>
                            </m:den>
                          </m:f>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100</m:t>
                      </m:r>
                      <m:r>
                        <a:rPr lang="en-US" sz="2000" i="1">
                          <a:latin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b="0" i="1" smtClean="0">
                                  <a:latin typeface="Cambria Math" panose="02040503050406030204" pitchFamily="18" charset="0"/>
                                </a:rPr>
                                <m:t>5</m:t>
                              </m:r>
                            </m:num>
                            <m:den>
                              <m:r>
                                <a:rPr lang="en-US" sz="2000" b="0" i="1" smtClean="0">
                                  <a:latin typeface="Cambria Math" panose="02040503050406030204" pitchFamily="18" charset="0"/>
                                </a:rPr>
                                <m:t>240</m:t>
                              </m:r>
                            </m:den>
                          </m:f>
                        </m:e>
                      </m:d>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100</m:t>
                      </m:r>
                      <m:r>
                        <a:rPr lang="en-US" sz="2000" b="0" i="0" smtClean="0">
                          <a:latin typeface="Cambria Math" panose="02040503050406030204" pitchFamily="18" charset="0"/>
                        </a:rPr>
                        <m:t>=2.08%</m:t>
                      </m:r>
                    </m:oMath>
                  </m:oMathPara>
                </a14:m>
                <a:endParaRPr lang="en-US" sz="2000" dirty="0"/>
              </a:p>
            </p:txBody>
          </p:sp>
        </mc:Choice>
        <mc:Fallback xmlns="">
          <p:sp>
            <p:nvSpPr>
              <p:cNvPr id="19" name="Rectangle 18"/>
              <p:cNvSpPr>
                <a:spLocks noRot="1" noChangeAspect="1" noMove="1" noResize="1" noEditPoints="1" noAdjustHandles="1" noChangeArrowheads="1" noChangeShapeType="1" noTextEdit="1"/>
              </p:cNvSpPr>
              <p:nvPr/>
            </p:nvSpPr>
            <p:spPr>
              <a:xfrm>
                <a:off x="1258458" y="4121238"/>
                <a:ext cx="7031733" cy="8150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295400" y="4829124"/>
                <a:ext cx="7469161" cy="8150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𝑢𝑛𝑏𝑎𝑙𝑎𝑛𝑐𝑒</m:t>
                          </m:r>
                        </m:sub>
                      </m:sSub>
                      <m:r>
                        <a:rPr lang="en-US" sz="2000" i="1">
                          <a:latin typeface="Cambria Math" panose="02040503050406030204" pitchFamily="18" charset="0"/>
                        </a:rPr>
                        <m:t>=</m:t>
                      </m:r>
                      <m:d>
                        <m:dPr>
                          <m:ctrlPr>
                            <a:rPr lang="en-US" sz="2000" i="1" smtClean="0">
                              <a:latin typeface="Cambria Math" panose="02040503050406030204" pitchFamily="18" charset="0"/>
                            </a:rPr>
                          </m:ctrlPr>
                        </m:dPr>
                        <m:e>
                          <m:f>
                            <m:fPr>
                              <m:ctrlPr>
                                <a:rPr lang="en-US" sz="2000" i="1">
                                  <a:latin typeface="Cambria Math" panose="02040503050406030204" pitchFamily="18" charset="0"/>
                                </a:rPr>
                              </m:ctrlPr>
                            </m:fPr>
                            <m:num>
                              <m:r>
                                <m:rPr>
                                  <m:sty m:val="p"/>
                                </m:rPr>
                                <a:rPr lang="en-US" sz="2000" b="0" i="0" smtClean="0">
                                  <a:latin typeface="Cambria Math" panose="02040503050406030204" pitchFamily="18" charset="0"/>
                                </a:rPr>
                                <m:t>max</m:t>
                              </m:r>
                              <m:r>
                                <a:rPr lang="en-US" sz="2000" b="0" i="1" smtClean="0">
                                  <a:latin typeface="Cambria Math" panose="02040503050406030204" pitchFamily="18" charset="0"/>
                                </a:rPr>
                                <m:t>⁡_</m:t>
                              </m:r>
                              <m:r>
                                <a:rPr lang="en-US" sz="2000" b="0" i="1" smtClean="0">
                                  <a:latin typeface="Cambria Math" panose="02040503050406030204" pitchFamily="18" charset="0"/>
                                </a:rPr>
                                <m:t>𝑑𝑒𝑣𝑖𝑎𝑡𝑖𝑜𝑛</m:t>
                              </m:r>
                            </m:num>
                            <m:den>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𝑎𝑣𝑔</m:t>
                                      </m:r>
                                    </m:sub>
                                  </m:sSub>
                                </m:e>
                              </m:d>
                            </m:den>
                          </m:f>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100</m:t>
                      </m:r>
                      <m:r>
                        <a:rPr lang="en-US" sz="2000" i="1">
                          <a:latin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b="0" i="1" smtClean="0">
                                  <a:latin typeface="Cambria Math" panose="02040503050406030204" pitchFamily="18" charset="0"/>
                                </a:rPr>
                                <m:t>8.3232</m:t>
                              </m:r>
                            </m:num>
                            <m:den>
                              <m:r>
                                <a:rPr lang="en-US" sz="2000" b="0" i="1" smtClean="0">
                                  <a:latin typeface="Cambria Math" panose="02040503050406030204" pitchFamily="18" charset="0"/>
                                </a:rPr>
                                <m:t>58.31</m:t>
                              </m:r>
                            </m:den>
                          </m:f>
                        </m:e>
                      </m:d>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100</m:t>
                      </m:r>
                      <m:r>
                        <a:rPr lang="en-US" sz="2000" b="0" i="0" smtClean="0">
                          <a:latin typeface="Cambria Math" panose="02040503050406030204" pitchFamily="18" charset="0"/>
                        </a:rPr>
                        <m:t>=14.27%</m:t>
                      </m:r>
                    </m:oMath>
                  </m:oMathPara>
                </a14:m>
                <a:endParaRPr lang="en-US" sz="2000" dirty="0"/>
              </a:p>
            </p:txBody>
          </p:sp>
        </mc:Choice>
        <mc:Fallback xmlns="">
          <p:sp>
            <p:nvSpPr>
              <p:cNvPr id="20" name="Rectangle 19"/>
              <p:cNvSpPr>
                <a:spLocks noRot="1" noChangeAspect="1" noMove="1" noResize="1" noEditPoints="1" noAdjustHandles="1" noChangeArrowheads="1" noChangeShapeType="1" noTextEdit="1"/>
              </p:cNvSpPr>
              <p:nvPr/>
            </p:nvSpPr>
            <p:spPr>
              <a:xfrm>
                <a:off x="1295400" y="4829124"/>
                <a:ext cx="7469161" cy="815031"/>
              </a:xfrm>
              <a:prstGeom prst="rect">
                <a:avLst/>
              </a:prstGeom>
              <a:blipFill>
                <a:blip r:embed="rId5"/>
                <a:stretch>
                  <a:fillRect/>
                </a:stretch>
              </a:blipFill>
            </p:spPr>
            <p:txBody>
              <a:bodyPr/>
              <a:lstStyle/>
              <a:p>
                <a:r>
                  <a:rPr lang="en-US">
                    <a:noFill/>
                  </a:rPr>
                  <a:t> </a:t>
                </a:r>
              </a:p>
            </p:txBody>
          </p:sp>
        </mc:Fallback>
      </mc:AlternateContent>
      <p:sp>
        <p:nvSpPr>
          <p:cNvPr id="12"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095243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2121093" cy="584775"/>
          </a:xfrm>
          <a:prstGeom prst="rect">
            <a:avLst/>
          </a:prstGeom>
        </p:spPr>
        <p:txBody>
          <a:bodyPr wrap="none">
            <a:spAutoFit/>
          </a:bodyPr>
          <a:lstStyle/>
          <a:p>
            <a:r>
              <a:rPr lang="en-US" sz="3200" dirty="0">
                <a:solidFill>
                  <a:srgbClr val="C8102E"/>
                </a:solidFill>
                <a:latin typeface="+mj-lt"/>
                <a:ea typeface="+mj-ea"/>
                <a:cs typeface="+mj-cs"/>
              </a:rPr>
              <a:t>Example 2</a:t>
            </a:r>
          </a:p>
        </p:txBody>
      </p:sp>
      <p:sp>
        <p:nvSpPr>
          <p:cNvPr id="4" name="Slide Number Placeholder 3"/>
          <p:cNvSpPr>
            <a:spLocks noGrp="1"/>
          </p:cNvSpPr>
          <p:nvPr>
            <p:ph type="sldNum" sz="quarter" idx="12"/>
          </p:nvPr>
        </p:nvSpPr>
        <p:spPr/>
        <p:txBody>
          <a:bodyPr/>
          <a:lstStyle/>
          <a:p>
            <a:fld id="{5B7A2384-8C5D-49F6-8259-B9A64ECD4852}" type="slidenum">
              <a:rPr lang="en-US" smtClean="0"/>
              <a:t>45</a:t>
            </a:fld>
            <a:endParaRPr lang="en-US" dirty="0"/>
          </a:p>
        </p:txBody>
      </p:sp>
      <p:sp>
        <p:nvSpPr>
          <p:cNvPr id="18" name="Rectangle 17"/>
          <p:cNvSpPr/>
          <p:nvPr/>
        </p:nvSpPr>
        <p:spPr>
          <a:xfrm>
            <a:off x="193723" y="5522835"/>
            <a:ext cx="9243851" cy="461665"/>
          </a:xfrm>
          <a:prstGeom prst="rect">
            <a:avLst/>
          </a:prstGeom>
        </p:spPr>
        <p:txBody>
          <a:bodyPr wrap="square">
            <a:spAutoFit/>
          </a:bodyPr>
          <a:lstStyle/>
          <a:p>
            <a:r>
              <a:rPr lang="en-US" sz="1200" i="1" dirty="0">
                <a:solidFill>
                  <a:srgbClr val="000000"/>
                </a:solidFill>
              </a:rPr>
              <a:t>[2] </a:t>
            </a:r>
            <a:r>
              <a:rPr lang="en-US" sz="1200" dirty="0" err="1"/>
              <a:t>Kersting</a:t>
            </a:r>
            <a:r>
              <a:rPr lang="en-US" sz="1200" dirty="0"/>
              <a:t>, W.H. and Phillips, W.H., Phase frame analysis of the effects of voltage unbalance on induction machines, </a:t>
            </a:r>
            <a:r>
              <a:rPr lang="en-US" sz="1200" i="1" dirty="0"/>
              <a:t>IEEE Transactions on Industry Applications</a:t>
            </a:r>
            <a:r>
              <a:rPr lang="en-US" sz="1200" dirty="0"/>
              <a:t>, 33, 415–420, 1997.</a:t>
            </a:r>
          </a:p>
        </p:txBody>
      </p:sp>
      <p:sp>
        <p:nvSpPr>
          <p:cNvPr id="7" name="Rectangle 6"/>
          <p:cNvSpPr/>
          <p:nvPr/>
        </p:nvSpPr>
        <p:spPr>
          <a:xfrm>
            <a:off x="123496" y="647700"/>
            <a:ext cx="8944303" cy="2246769"/>
          </a:xfrm>
          <a:prstGeom prst="rect">
            <a:avLst/>
          </a:prstGeom>
        </p:spPr>
        <p:txBody>
          <a:bodyPr wrap="square">
            <a:spAutoFit/>
          </a:bodyPr>
          <a:lstStyle/>
          <a:p>
            <a:pPr algn="just"/>
            <a:r>
              <a:rPr lang="en-US" sz="2000" dirty="0">
                <a:solidFill>
                  <a:srgbClr val="000000"/>
                </a:solidFill>
              </a:rPr>
              <a:t>This example demonstrates that the current unbalance is approximately seven times greater than the voltage unbalance. This ratio of current unbalance to voltage unbalance is typical. The actual operating characteristics including stator and rotor losses of the motor can be determined using the method developed in Ref. [2]</a:t>
            </a:r>
          </a:p>
          <a:p>
            <a:pPr algn="just"/>
            <a:endParaRPr lang="en-US" sz="2000" dirty="0">
              <a:solidFill>
                <a:srgbClr val="000000"/>
              </a:solidFill>
            </a:endParaRPr>
          </a:p>
          <a:p>
            <a:pPr algn="just"/>
            <a:r>
              <a:rPr lang="en-US" sz="2000" dirty="0">
                <a:solidFill>
                  <a:srgbClr val="000000"/>
                </a:solidFill>
              </a:rPr>
              <a:t>The equivalent line-to-neutral voltages at the motor are computed using the [</a:t>
            </a:r>
            <a:r>
              <a:rPr lang="en-US" sz="2000" i="1" dirty="0">
                <a:solidFill>
                  <a:srgbClr val="000000"/>
                </a:solidFill>
              </a:rPr>
              <a:t>W</a:t>
            </a:r>
            <a:r>
              <a:rPr lang="en-US" sz="2000" dirty="0">
                <a:solidFill>
                  <a:srgbClr val="000000"/>
                </a:solidFill>
              </a:rPr>
              <a:t>] matrix:</a:t>
            </a:r>
          </a:p>
        </p:txBody>
      </p:sp>
      <mc:AlternateContent xmlns:mc="http://schemas.openxmlformats.org/markup-compatibility/2006" xmlns:a14="http://schemas.microsoft.com/office/drawing/2010/main">
        <mc:Choice Requires="a14">
          <p:sp>
            <p:nvSpPr>
              <p:cNvPr id="8" name="Rectangle 7"/>
              <p:cNvSpPr/>
              <p:nvPr/>
            </p:nvSpPr>
            <p:spPr>
              <a:xfrm>
                <a:off x="3048000" y="2651804"/>
                <a:ext cx="294830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r>
                                <a:rPr lang="en-US" sz="2000" i="1">
                                  <a:latin typeface="Cambria Math" panose="02040503050406030204" pitchFamily="18" charset="0"/>
                                </a:rPr>
                                <m:t>𝑠</m:t>
                              </m:r>
                            </m:e>
                            <m:sub>
                              <m:r>
                                <a:rPr lang="en-US" sz="2000" i="1">
                                  <a:latin typeface="Cambria Math" panose="02040503050406030204" pitchFamily="18" charset="0"/>
                                </a:rPr>
                                <m:t>𝑎𝑏𝑐</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𝑊</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𝑉𝐿𝐿</m:t>
                              </m:r>
                            </m:e>
                            <m:sub>
                              <m:r>
                                <a:rPr lang="en-US" sz="2000" i="1">
                                  <a:latin typeface="Cambria Math" panose="02040503050406030204" pitchFamily="18" charset="0"/>
                                </a:rPr>
                                <m:t>𝑎𝑏𝑐</m:t>
                              </m:r>
                            </m:sub>
                          </m:sSub>
                        </m:e>
                      </m:d>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048000" y="2651804"/>
                <a:ext cx="2948308" cy="400110"/>
              </a:xfrm>
              <a:prstGeom prst="rect">
                <a:avLst/>
              </a:prstGeom>
              <a:blipFill>
                <a:blip r:embed="rId2"/>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166972" y="3009228"/>
                <a:ext cx="6710363" cy="968086"/>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𝑎𝑛</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m:t>
                                </m:r>
                                <m:r>
                                  <a:rPr lang="en-US" sz="2000" i="1">
                                    <a:latin typeface="Cambria Math" panose="02040503050406030204" pitchFamily="18" charset="0"/>
                                  </a:rPr>
                                  <m:t>𝑛</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m:t>
                                </m:r>
                                <m:r>
                                  <a:rPr lang="en-US" sz="2000" i="1">
                                    <a:latin typeface="Cambria Math" panose="02040503050406030204" pitchFamily="18" charset="0"/>
                                  </a:rPr>
                                  <m:t>𝑛</m:t>
                                </m:r>
                              </m:sub>
                            </m:sSub>
                          </m:e>
                        </m:eqArr>
                      </m:e>
                    </m:d>
                  </m:oMath>
                </a14:m>
                <a:r>
                  <a:rPr lang="en-US" sz="2000" dirty="0"/>
                  <a:t> </a:t>
                </a:r>
                <a14:m>
                  <m:oMath xmlns:m="http://schemas.openxmlformats.org/officeDocument/2006/math">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r>
                                <a:rPr lang="en-US" sz="2000" b="0" i="1" smtClean="0">
                                  <a:latin typeface="Cambria Math" panose="02040503050406030204" pitchFamily="18" charset="0"/>
                                </a:rPr>
                                <m:t>2</m:t>
                              </m:r>
                            </m:e>
                            <m:e>
                              <m:r>
                                <a:rPr lang="en-US" sz="2000" b="0" i="1" smtClean="0">
                                  <a:latin typeface="Cambria Math" panose="02040503050406030204" pitchFamily="18" charset="0"/>
                                </a:rPr>
                                <m:t>1</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2</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1</m:t>
                              </m:r>
                            </m:e>
                            <m:e>
                              <m:r>
                                <a:rPr lang="en-US" sz="2000" b="0" i="1" smtClean="0">
                                  <a:latin typeface="Cambria Math" panose="02040503050406030204" pitchFamily="18" charset="0"/>
                                </a:rPr>
                                <m:t>0</m:t>
                              </m:r>
                            </m:e>
                            <m:e>
                              <m:r>
                                <a:rPr lang="en-US" sz="2000" b="0" i="1" smtClean="0">
                                  <a:latin typeface="Cambria Math" panose="02040503050406030204" pitchFamily="18" charset="0"/>
                                </a:rPr>
                                <m:t>2</m:t>
                              </m:r>
                            </m:e>
                          </m:mr>
                        </m:m>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235.0</m:t>
                            </m:r>
                            <m:r>
                              <a:rPr lang="en-US" sz="2000" i="1">
                                <a:latin typeface="Cambria Math" panose="02040503050406030204" pitchFamily="18" charset="0"/>
                                <a:ea typeface="Cambria Math" panose="02040503050406030204" pitchFamily="18" charset="0"/>
                              </a:rPr>
                              <m:t>∠0</m:t>
                            </m:r>
                          </m:e>
                          <m:e>
                            <m:r>
                              <a:rPr lang="en-US" sz="2000" b="0" i="1" smtClean="0">
                                <a:latin typeface="Cambria Math" panose="02040503050406030204" pitchFamily="18" charset="0"/>
                              </a:rPr>
                              <m:t>240</m:t>
                            </m:r>
                            <m:r>
                              <a:rPr lang="en-US" sz="2000" i="1">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17</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9</m:t>
                            </m:r>
                          </m:e>
                          <m:e>
                            <m:r>
                              <a:rPr lang="en-US" sz="2000" b="0" i="1" smtClean="0">
                                <a:latin typeface="Cambria Math" panose="02040503050406030204" pitchFamily="18" charset="0"/>
                              </a:rPr>
                              <m:t>245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120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e>
                        </m:eqArr>
                      </m:e>
                    </m:d>
                    <m:r>
                      <a:rPr lang="en-US" sz="2000" b="0" i="0"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138.6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30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7</m:t>
                            </m:r>
                          </m:e>
                          <m:e>
                            <m:r>
                              <a:rPr lang="en-US" sz="2000" b="0" i="1" smtClean="0">
                                <a:latin typeface="Cambria Math" panose="02040503050406030204" pitchFamily="18" charset="0"/>
                              </a:rPr>
                              <m:t>135.7</m:t>
                            </m:r>
                            <m:r>
                              <a:rPr lang="en-US" sz="2000" i="1">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48</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6</m:t>
                            </m:r>
                          </m:e>
                          <m:e>
                            <m:r>
                              <a:rPr lang="en-US" sz="2000" b="0" i="1" smtClean="0">
                                <a:latin typeface="Cambria Math" panose="02040503050406030204" pitchFamily="18" charset="0"/>
                              </a:rPr>
                              <m:t>141.4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91</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4</m:t>
                            </m:r>
                          </m:e>
                        </m:eqArr>
                      </m:e>
                    </m:d>
                  </m:oMath>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1166972" y="3009228"/>
                <a:ext cx="6710363" cy="968086"/>
              </a:xfrm>
              <a:prstGeom prst="rect">
                <a:avLst/>
              </a:prstGeom>
              <a:blipFill>
                <a:blip r:embed="rId3"/>
                <a:stretch>
                  <a:fillRect/>
                </a:stretch>
              </a:blipFill>
            </p:spPr>
            <p:txBody>
              <a:bodyPr/>
              <a:lstStyle/>
              <a:p>
                <a:r>
                  <a:rPr lang="en-US">
                    <a:noFill/>
                  </a:rPr>
                  <a:t> </a:t>
                </a:r>
              </a:p>
            </p:txBody>
          </p:sp>
        </mc:Fallback>
      </mc:AlternateContent>
      <p:sp>
        <p:nvSpPr>
          <p:cNvPr id="9" name="Rectangle 8"/>
          <p:cNvSpPr/>
          <p:nvPr/>
        </p:nvSpPr>
        <p:spPr>
          <a:xfrm>
            <a:off x="193723" y="3968237"/>
            <a:ext cx="8991600" cy="400110"/>
          </a:xfrm>
          <a:prstGeom prst="rect">
            <a:avLst/>
          </a:prstGeom>
        </p:spPr>
        <p:txBody>
          <a:bodyPr wrap="square">
            <a:spAutoFit/>
          </a:bodyPr>
          <a:lstStyle/>
          <a:p>
            <a:r>
              <a:rPr lang="en-US" sz="2000" dirty="0">
                <a:solidFill>
                  <a:srgbClr val="000000"/>
                </a:solidFill>
              </a:rPr>
              <a:t>The input complex power to the motor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Rectangle 9"/>
              <p:cNvSpPr/>
              <p:nvPr/>
            </p:nvSpPr>
            <p:spPr>
              <a:xfrm>
                <a:off x="2514600" y="4260120"/>
                <a:ext cx="4723409" cy="957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𝑖𝑛</m:t>
                          </m:r>
                        </m:sub>
                      </m:sSub>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𝑘</m:t>
                          </m:r>
                          <m:r>
                            <a:rPr lang="en-US" sz="2000" b="0" i="1" smtClean="0">
                              <a:latin typeface="Cambria Math" panose="02040503050406030204" pitchFamily="18" charset="0"/>
                            </a:rPr>
                            <m:t>=1</m:t>
                          </m:r>
                        </m:sub>
                        <m:sup>
                          <m:r>
                            <a:rPr lang="en-US" sz="2000" b="0" i="1" smtClean="0">
                              <a:latin typeface="Cambria Math" panose="02040503050406030204" pitchFamily="18" charset="0"/>
                            </a:rPr>
                            <m:t>3</m:t>
                          </m:r>
                        </m:sup>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𝑉𝑠</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𝑎𝑏𝑐</m:t>
                                      </m:r>
                                    </m:e>
                                    <m:sub>
                                      <m:r>
                                        <a:rPr lang="en-US" sz="2000" b="0" i="1" smtClean="0">
                                          <a:latin typeface="Cambria Math" panose="02040503050406030204" pitchFamily="18" charset="0"/>
                                        </a:rPr>
                                        <m:t>𝑘</m:t>
                                      </m:r>
                                    </m:sub>
                                  </m:sSub>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sSub>
                                    <m:sSubPr>
                                      <m:ctrlPr>
                                        <a:rPr lang="en-US" sz="2000" i="1">
                                          <a:latin typeface="Cambria Math" panose="02040503050406030204" pitchFamily="18" charset="0"/>
                                        </a:rPr>
                                      </m:ctrlPr>
                                    </m:sSubPr>
                                    <m:e>
                                      <m:r>
                                        <a:rPr lang="en-US" sz="2000" i="1">
                                          <a:latin typeface="Cambria Math" panose="02040503050406030204" pitchFamily="18" charset="0"/>
                                        </a:rPr>
                                        <m:t>𝑎𝑏𝑐</m:t>
                                      </m:r>
                                    </m:e>
                                    <m:sub>
                                      <m:r>
                                        <a:rPr lang="en-US" sz="2000" i="1">
                                          <a:latin typeface="Cambria Math" panose="02040503050406030204" pitchFamily="18" charset="0"/>
                                        </a:rPr>
                                        <m:t>𝑘</m:t>
                                      </m:r>
                                    </m:sub>
                                  </m:sSub>
                                </m:sub>
                              </m:sSub>
                            </m:num>
                            <m:den>
                              <m:r>
                                <a:rPr lang="en-US" sz="2000" b="0" i="1" smtClean="0">
                                  <a:latin typeface="Cambria Math" panose="02040503050406030204" pitchFamily="18" charset="0"/>
                                </a:rPr>
                                <m:t>1000</m:t>
                              </m:r>
                            </m:den>
                          </m:f>
                          <m:r>
                            <a:rPr lang="en-US" sz="2000" b="0" i="1" smtClean="0">
                              <a:latin typeface="Cambria Math" panose="02040503050406030204" pitchFamily="18" charset="0"/>
                            </a:rPr>
                            <m:t>=19.95+</m:t>
                          </m:r>
                          <m:r>
                            <a:rPr lang="en-US" sz="2000" b="0" i="1" smtClean="0">
                              <a:latin typeface="Cambria Math" panose="02040503050406030204" pitchFamily="18" charset="0"/>
                            </a:rPr>
                            <m:t>𝑗</m:t>
                          </m:r>
                          <m:r>
                            <a:rPr lang="en-US" sz="2000" b="0" i="1" smtClean="0">
                              <a:latin typeface="Cambria Math" panose="02040503050406030204" pitchFamily="18" charset="0"/>
                            </a:rPr>
                            <m:t>13.62</m:t>
                          </m:r>
                        </m:e>
                      </m:nary>
                    </m:oMath>
                  </m:oMathPara>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2514600" y="4260120"/>
                <a:ext cx="4723409" cy="95763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438400" y="5179699"/>
                <a:ext cx="151124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𝑖𝑛</m:t>
                              </m:r>
                            </m:sub>
                          </m:sSub>
                        </m:e>
                      </m:d>
                      <m:r>
                        <a:rPr lang="en-US" sz="2000" b="0" i="1" smtClean="0">
                          <a:latin typeface="Cambria Math" panose="02040503050406030204" pitchFamily="18" charset="0"/>
                        </a:rPr>
                        <m:t>=24.15</m:t>
                      </m:r>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438400" y="5179699"/>
                <a:ext cx="1511248" cy="307777"/>
              </a:xfrm>
              <a:prstGeom prst="rect">
                <a:avLst/>
              </a:prstGeom>
              <a:blipFill>
                <a:blip r:embed="rId5"/>
                <a:stretch>
                  <a:fillRect r="-322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362151" y="5141031"/>
                <a:ext cx="21910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𝑃𝐹</m:t>
                      </m:r>
                      <m:r>
                        <a:rPr lang="en-US" sz="2000" b="0" i="1" smtClean="0">
                          <a:latin typeface="Cambria Math" panose="02040503050406030204" pitchFamily="18" charset="0"/>
                        </a:rPr>
                        <m:t>=0.83 </m:t>
                      </m:r>
                      <m:r>
                        <a:rPr lang="en-US" sz="2000" b="0" i="1" smtClean="0">
                          <a:latin typeface="Cambria Math" panose="02040503050406030204" pitchFamily="18" charset="0"/>
                        </a:rPr>
                        <m:t>𝑙𝑎𝑔𝑔𝑖𝑛𝑔</m:t>
                      </m:r>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362151" y="5141031"/>
                <a:ext cx="2191049" cy="307777"/>
              </a:xfrm>
              <a:prstGeom prst="rect">
                <a:avLst/>
              </a:prstGeom>
              <a:blipFill>
                <a:blip r:embed="rId6"/>
                <a:stretch>
                  <a:fillRect l="-2228" r="-3343" b="-35294"/>
                </a:stretch>
              </a:blipFill>
            </p:spPr>
            <p:txBody>
              <a:bodyPr/>
              <a:lstStyle/>
              <a:p>
                <a:r>
                  <a:rPr lang="en-US">
                    <a:noFill/>
                  </a:rPr>
                  <a:t> </a:t>
                </a:r>
              </a:p>
            </p:txBody>
          </p:sp>
        </mc:Fallback>
      </mc:AlternateContent>
      <p:sp>
        <p:nvSpPr>
          <p:cNvPr id="12"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401809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2121093" cy="584775"/>
          </a:xfrm>
          <a:prstGeom prst="rect">
            <a:avLst/>
          </a:prstGeom>
        </p:spPr>
        <p:txBody>
          <a:bodyPr wrap="none">
            <a:spAutoFit/>
          </a:bodyPr>
          <a:lstStyle/>
          <a:p>
            <a:r>
              <a:rPr lang="en-US" sz="3200" dirty="0">
                <a:solidFill>
                  <a:srgbClr val="C8102E"/>
                </a:solidFill>
                <a:latin typeface="+mj-lt"/>
                <a:ea typeface="+mj-ea"/>
                <a:cs typeface="+mj-cs"/>
              </a:rPr>
              <a:t>Example 2</a:t>
            </a:r>
          </a:p>
        </p:txBody>
      </p:sp>
      <p:sp>
        <p:nvSpPr>
          <p:cNvPr id="4" name="Slide Number Placeholder 3"/>
          <p:cNvSpPr>
            <a:spLocks noGrp="1"/>
          </p:cNvSpPr>
          <p:nvPr>
            <p:ph type="sldNum" sz="quarter" idx="12"/>
          </p:nvPr>
        </p:nvSpPr>
        <p:spPr>
          <a:xfrm>
            <a:off x="6553200" y="5545290"/>
            <a:ext cx="2133600" cy="365125"/>
          </a:xfrm>
        </p:spPr>
        <p:txBody>
          <a:bodyPr/>
          <a:lstStyle/>
          <a:p>
            <a:fld id="{5B7A2384-8C5D-49F6-8259-B9A64ECD4852}" type="slidenum">
              <a:rPr lang="en-US" sz="1050" smtClean="0"/>
              <a:t>46</a:t>
            </a:fld>
            <a:endParaRPr lang="en-US" sz="1050" dirty="0"/>
          </a:p>
        </p:txBody>
      </p:sp>
      <p:sp>
        <p:nvSpPr>
          <p:cNvPr id="2" name="Rectangle 1"/>
          <p:cNvSpPr/>
          <p:nvPr/>
        </p:nvSpPr>
        <p:spPr>
          <a:xfrm>
            <a:off x="136634" y="647700"/>
            <a:ext cx="8931166" cy="923330"/>
          </a:xfrm>
          <a:prstGeom prst="rect">
            <a:avLst/>
          </a:prstGeom>
        </p:spPr>
        <p:txBody>
          <a:bodyPr wrap="square">
            <a:spAutoFit/>
          </a:bodyPr>
          <a:lstStyle/>
          <a:p>
            <a:pPr algn="just"/>
            <a:r>
              <a:rPr lang="en-US" sz="1800" dirty="0">
                <a:solidFill>
                  <a:srgbClr val="000000"/>
                </a:solidFill>
              </a:rPr>
              <a:t>The rotor currents and voltages can be computed by first computing the equivalent </a:t>
            </a:r>
            <a:r>
              <a:rPr lang="en-US" sz="1800" i="1" dirty="0">
                <a:solidFill>
                  <a:srgbClr val="000000"/>
                </a:solidFill>
              </a:rPr>
              <a:t>A, B, C</a:t>
            </a:r>
            <a:r>
              <a:rPr lang="en-US" sz="1800" dirty="0">
                <a:solidFill>
                  <a:srgbClr val="000000"/>
                </a:solidFill>
              </a:rPr>
              <a:t>, and </a:t>
            </a:r>
            <a:r>
              <a:rPr lang="en-US" sz="1800" i="1" dirty="0">
                <a:solidFill>
                  <a:srgbClr val="000000"/>
                </a:solidFill>
              </a:rPr>
              <a:t>D</a:t>
            </a:r>
            <a:r>
              <a:rPr lang="en-US" sz="1800" dirty="0">
                <a:solidFill>
                  <a:srgbClr val="000000"/>
                </a:solidFill>
              </a:rPr>
              <a:t> matrices according to Equations (80). The first step is to compute the sequence </a:t>
            </a:r>
            <a:r>
              <a:rPr lang="en-US" sz="1800" i="1" dirty="0">
                <a:solidFill>
                  <a:srgbClr val="000000"/>
                </a:solidFill>
              </a:rPr>
              <a:t>A, B, C</a:t>
            </a:r>
            <a:r>
              <a:rPr lang="en-US" sz="1800" dirty="0">
                <a:solidFill>
                  <a:srgbClr val="000000"/>
                </a:solidFill>
              </a:rPr>
              <a:t>, and </a:t>
            </a:r>
            <a:r>
              <a:rPr lang="en-US" sz="1800" i="1" dirty="0">
                <a:solidFill>
                  <a:srgbClr val="000000"/>
                </a:solidFill>
              </a:rPr>
              <a:t>D</a:t>
            </a:r>
            <a:r>
              <a:rPr lang="en-US" sz="1800" dirty="0">
                <a:solidFill>
                  <a:srgbClr val="000000"/>
                </a:solidFill>
              </a:rPr>
              <a:t> parameters according to Equations (65) through (68):</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2"/>
              <p:cNvSpPr/>
              <p:nvPr/>
            </p:nvSpPr>
            <p:spPr>
              <a:xfrm>
                <a:off x="1752600" y="1496339"/>
                <a:ext cx="474687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𝐴𝑚</m:t>
                          </m:r>
                        </m:e>
                        <m:sub>
                          <m:r>
                            <a:rPr lang="en-US" sz="1800" b="0" i="1" smtClean="0">
                              <a:latin typeface="Cambria Math" panose="02040503050406030204" pitchFamily="18" charset="0"/>
                            </a:rPr>
                            <m:t>𝑖</m:t>
                          </m:r>
                        </m:sub>
                      </m:sSub>
                      <m:r>
                        <a:rPr lang="en-US" sz="1800" i="1">
                          <a:latin typeface="Cambria Math" panose="02040503050406030204" pitchFamily="18" charset="0"/>
                        </a:rPr>
                        <m:t>=</m:t>
                      </m:r>
                      <m:r>
                        <a:rPr lang="en-US" sz="1800" b="0" i="1" smtClean="0">
                          <a:latin typeface="Cambria Math" panose="02040503050406030204" pitchFamily="18" charset="0"/>
                        </a:rPr>
                        <m:t>1+</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𝑌𝑚</m:t>
                          </m:r>
                        </m:e>
                        <m:sub>
                          <m:r>
                            <a:rPr lang="en-US" sz="1800" i="1">
                              <a:latin typeface="Cambria Math" panose="02040503050406030204" pitchFamily="18" charset="0"/>
                            </a:rPr>
                            <m:t>𝑖</m:t>
                          </m:r>
                        </m:sub>
                      </m:sSub>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𝑍</m:t>
                          </m:r>
                          <m:r>
                            <a:rPr lang="en-US" sz="1800" i="1">
                              <a:latin typeface="Cambria Math" panose="02040503050406030204" pitchFamily="18" charset="0"/>
                            </a:rPr>
                            <m:t>𝑠</m:t>
                          </m:r>
                        </m:e>
                        <m:sub>
                          <m:r>
                            <a:rPr lang="en-US" sz="1800" i="1">
                              <a:latin typeface="Cambria Math" panose="02040503050406030204" pitchFamily="18" charset="0"/>
                            </a:rPr>
                            <m:t>𝑖</m:t>
                          </m:r>
                        </m:sub>
                      </m:sSub>
                      <m:r>
                        <a:rPr lang="en-US" sz="1800" b="0" i="1" smtClean="0">
                          <a:latin typeface="Cambria Math" panose="02040503050406030204" pitchFamily="18" charset="0"/>
                        </a:rPr>
                        <m:t>=1.0381−</m:t>
                      </m:r>
                      <m:r>
                        <a:rPr lang="en-US" sz="1800" b="0" i="1" smtClean="0">
                          <a:latin typeface="Cambria Math" panose="02040503050406030204" pitchFamily="18" charset="0"/>
                        </a:rPr>
                        <m:t>𝑗</m:t>
                      </m:r>
                      <m:r>
                        <a:rPr lang="en-US" sz="1800" b="0" i="1" smtClean="0">
                          <a:latin typeface="Cambria Math" panose="02040503050406030204" pitchFamily="18" charset="0"/>
                        </a:rPr>
                        <m:t>0.0161</m:t>
                      </m:r>
                    </m:oMath>
                  </m:oMathPara>
                </a14:m>
                <a:endParaRPr lang="en-US" sz="1800" dirty="0"/>
              </a:p>
            </p:txBody>
          </p:sp>
        </mc:Choice>
        <mc:Fallback xmlns="">
          <p:sp>
            <p:nvSpPr>
              <p:cNvPr id="13" name="Rectangle 12"/>
              <p:cNvSpPr>
                <a:spLocks noRot="1" noChangeAspect="1" noMove="1" noResize="1" noEditPoints="1" noAdjustHandles="1" noChangeArrowheads="1" noChangeShapeType="1" noTextEdit="1"/>
              </p:cNvSpPr>
              <p:nvPr/>
            </p:nvSpPr>
            <p:spPr>
              <a:xfrm>
                <a:off x="1752600" y="1496339"/>
                <a:ext cx="4746873" cy="369332"/>
              </a:xfrm>
              <a:prstGeom prst="rect">
                <a:avLst/>
              </a:prstGeom>
              <a:blipFill>
                <a:blip r:embed="rId2"/>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821848" y="1872500"/>
                <a:ext cx="672085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𝐵𝑚</m:t>
                          </m:r>
                        </m:e>
                        <m:sub>
                          <m:r>
                            <a:rPr lang="en-US" sz="1800" b="0" i="1" smtClean="0">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𝑍𝑠</m:t>
                          </m:r>
                        </m:e>
                        <m:sub>
                          <m:r>
                            <a:rPr lang="en-US" sz="1800" i="1">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r>
                            <a:rPr lang="en-US" sz="1800" b="0" i="1" smtClean="0">
                              <a:latin typeface="Cambria Math" panose="02040503050406030204" pitchFamily="18" charset="0"/>
                            </a:rPr>
                            <m:t>𝑟</m:t>
                          </m:r>
                        </m:e>
                        <m:sub>
                          <m:r>
                            <a:rPr lang="en-US" sz="1800" i="1">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𝑌𝑚</m:t>
                          </m:r>
                        </m:e>
                        <m:sub>
                          <m:r>
                            <a:rPr lang="en-US" sz="1800" i="1">
                              <a:latin typeface="Cambria Math" panose="02040503050406030204" pitchFamily="18" charset="0"/>
                            </a:rPr>
                            <m:t>𝑖</m:t>
                          </m:r>
                        </m:sub>
                      </m:sSub>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𝑍𝑠</m:t>
                          </m:r>
                        </m:e>
                        <m:sub>
                          <m:r>
                            <a:rPr lang="en-US" sz="1800" i="1">
                              <a:latin typeface="Cambria Math" panose="02040503050406030204" pitchFamily="18" charset="0"/>
                            </a:rPr>
                            <m:t>𝑖</m:t>
                          </m:r>
                        </m:sub>
                      </m:sSub>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𝑍𝑟</m:t>
                          </m:r>
                        </m:e>
                        <m:sub>
                          <m:r>
                            <a:rPr lang="en-US" sz="1800" i="1">
                              <a:latin typeface="Cambria Math" panose="02040503050406030204" pitchFamily="18" charset="0"/>
                            </a:rPr>
                            <m:t>𝑖</m:t>
                          </m:r>
                        </m:sub>
                      </m:sSub>
                      <m:r>
                        <a:rPr lang="en-US" sz="1800" b="0" i="1" smtClean="0">
                          <a:latin typeface="Cambria Math" panose="02040503050406030204" pitchFamily="18" charset="0"/>
                        </a:rPr>
                        <m:t>=0.1746+</m:t>
                      </m:r>
                      <m:r>
                        <a:rPr lang="en-US" sz="1800" b="0" i="1" smtClean="0">
                          <a:latin typeface="Cambria Math" panose="02040503050406030204" pitchFamily="18" charset="0"/>
                        </a:rPr>
                        <m:t>𝑗</m:t>
                      </m:r>
                      <m:r>
                        <a:rPr lang="en-US" sz="1800" b="0" i="1" smtClean="0">
                          <a:latin typeface="Cambria Math" panose="02040503050406030204" pitchFamily="18" charset="0"/>
                        </a:rPr>
                        <m:t>0.3742</m:t>
                      </m:r>
                    </m:oMath>
                  </m:oMathPara>
                </a14:m>
                <a:endParaRPr lang="en-US" sz="1800" dirty="0"/>
              </a:p>
            </p:txBody>
          </p:sp>
        </mc:Choice>
        <mc:Fallback xmlns="">
          <p:sp>
            <p:nvSpPr>
              <p:cNvPr id="15" name="Rectangle 14"/>
              <p:cNvSpPr>
                <a:spLocks noRot="1" noChangeAspect="1" noMove="1" noResize="1" noEditPoints="1" noAdjustHandles="1" noChangeArrowheads="1" noChangeShapeType="1" noTextEdit="1"/>
              </p:cNvSpPr>
              <p:nvPr/>
            </p:nvSpPr>
            <p:spPr>
              <a:xfrm>
                <a:off x="821848" y="1872500"/>
                <a:ext cx="6720856" cy="369332"/>
              </a:xfrm>
              <a:prstGeom prst="rect">
                <a:avLst/>
              </a:prstGeom>
              <a:blipFill>
                <a:blip r:embed="rId3"/>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840241" y="2290998"/>
                <a:ext cx="322887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𝐶𝑚</m:t>
                          </m:r>
                        </m:e>
                        <m:sub>
                          <m:r>
                            <a:rPr lang="en-US" sz="1800" b="0" i="1" smtClean="0">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𝑌𝑚</m:t>
                          </m:r>
                        </m:e>
                        <m:sub>
                          <m:r>
                            <a:rPr lang="en-US" sz="1800" i="1">
                              <a:latin typeface="Cambria Math" panose="02040503050406030204" pitchFamily="18" charset="0"/>
                            </a:rPr>
                            <m:t>𝑖</m:t>
                          </m:r>
                        </m:sub>
                      </m:sSub>
                      <m:r>
                        <a:rPr lang="en-US" sz="1800" b="0" i="1" smtClean="0">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rPr>
                        <m:t>0.2067</m:t>
                      </m:r>
                    </m:oMath>
                  </m:oMathPara>
                </a14:m>
                <a:endParaRPr lang="en-US" sz="1800" dirty="0"/>
              </a:p>
            </p:txBody>
          </p:sp>
        </mc:Choice>
        <mc:Fallback xmlns="">
          <p:sp>
            <p:nvSpPr>
              <p:cNvPr id="16" name="Rectangle 15"/>
              <p:cNvSpPr>
                <a:spLocks noRot="1" noChangeAspect="1" noMove="1" noResize="1" noEditPoints="1" noAdjustHandles="1" noChangeArrowheads="1" noChangeShapeType="1" noTextEdit="1"/>
              </p:cNvSpPr>
              <p:nvPr/>
            </p:nvSpPr>
            <p:spPr>
              <a:xfrm>
                <a:off x="840241" y="2290998"/>
                <a:ext cx="3228874" cy="369332"/>
              </a:xfrm>
              <a:prstGeom prst="rect">
                <a:avLst/>
              </a:prstGeom>
              <a:blipFill>
                <a:blip r:embed="rId4"/>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678332" y="2271393"/>
                <a:ext cx="525138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𝐷𝑚</m:t>
                          </m:r>
                        </m:e>
                        <m:sub>
                          <m:r>
                            <a:rPr lang="en-US" sz="1800" b="0" i="1" smtClean="0">
                              <a:latin typeface="Cambria Math" panose="02040503050406030204" pitchFamily="18" charset="0"/>
                            </a:rPr>
                            <m:t>𝑖</m:t>
                          </m:r>
                        </m:sub>
                      </m:sSub>
                      <m:r>
                        <a:rPr lang="en-US" sz="1800" i="1">
                          <a:latin typeface="Cambria Math" panose="02040503050406030204" pitchFamily="18" charset="0"/>
                        </a:rPr>
                        <m:t>=</m:t>
                      </m:r>
                      <m:r>
                        <a:rPr lang="en-US" sz="1800" b="0" i="1" smtClean="0">
                          <a:latin typeface="Cambria Math" panose="02040503050406030204" pitchFamily="18" charset="0"/>
                        </a:rPr>
                        <m:t>1+</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𝑌𝑚</m:t>
                          </m:r>
                        </m:e>
                        <m:sub>
                          <m:r>
                            <a:rPr lang="en-US" sz="1800" i="1">
                              <a:latin typeface="Cambria Math" panose="02040503050406030204" pitchFamily="18" charset="0"/>
                            </a:rPr>
                            <m:t>𝑖</m:t>
                          </m:r>
                        </m:sub>
                      </m:sSub>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𝑍𝑟</m:t>
                          </m:r>
                        </m:e>
                        <m:sub>
                          <m:r>
                            <a:rPr lang="en-US" sz="1800" i="1">
                              <a:latin typeface="Cambria Math" panose="02040503050406030204" pitchFamily="18" charset="0"/>
                            </a:rPr>
                            <m:t>𝑖</m:t>
                          </m:r>
                        </m:sub>
                      </m:sSub>
                      <m:r>
                        <a:rPr lang="en-US" sz="1800" b="0" i="1" smtClean="0">
                          <a:latin typeface="Cambria Math" panose="02040503050406030204" pitchFamily="18" charset="0"/>
                        </a:rPr>
                        <m:t>=1.0381−</m:t>
                      </m:r>
                      <m:r>
                        <a:rPr lang="en-US" sz="1800" b="0" i="1" smtClean="0">
                          <a:latin typeface="Cambria Math" panose="02040503050406030204" pitchFamily="18" charset="0"/>
                        </a:rPr>
                        <m:t>𝑗</m:t>
                      </m:r>
                      <m:r>
                        <a:rPr lang="en-US" sz="1800" b="0" i="1" smtClean="0">
                          <a:latin typeface="Cambria Math" panose="02040503050406030204" pitchFamily="18" charset="0"/>
                        </a:rPr>
                        <m:t>0.0188</m:t>
                      </m:r>
                    </m:oMath>
                  </m:oMathPara>
                </a14:m>
                <a:endParaRPr lang="en-US" sz="1800" dirty="0"/>
              </a:p>
            </p:txBody>
          </p:sp>
        </mc:Choice>
        <mc:Fallback xmlns="">
          <p:sp>
            <p:nvSpPr>
              <p:cNvPr id="17" name="Rectangle 16"/>
              <p:cNvSpPr>
                <a:spLocks noRot="1" noChangeAspect="1" noMove="1" noResize="1" noEditPoints="1" noAdjustHandles="1" noChangeArrowheads="1" noChangeShapeType="1" noTextEdit="1"/>
              </p:cNvSpPr>
              <p:nvPr/>
            </p:nvSpPr>
            <p:spPr>
              <a:xfrm>
                <a:off x="3678332" y="2271393"/>
                <a:ext cx="5251383" cy="369332"/>
              </a:xfrm>
              <a:prstGeom prst="rect">
                <a:avLst/>
              </a:prstGeom>
              <a:blipFill>
                <a:blip r:embed="rId5"/>
                <a:stretch>
                  <a:fillRect b="-15000"/>
                </a:stretch>
              </a:blipFill>
            </p:spPr>
            <p:txBody>
              <a:bodyPr/>
              <a:lstStyle/>
              <a:p>
                <a:r>
                  <a:rPr lang="en-US">
                    <a:noFill/>
                  </a:rPr>
                  <a:t> </a:t>
                </a:r>
              </a:p>
            </p:txBody>
          </p:sp>
        </mc:Fallback>
      </mc:AlternateContent>
      <p:sp>
        <p:nvSpPr>
          <p:cNvPr id="5" name="Rectangle 4"/>
          <p:cNvSpPr/>
          <p:nvPr/>
        </p:nvSpPr>
        <p:spPr>
          <a:xfrm>
            <a:off x="139072" y="2670286"/>
            <a:ext cx="9144000" cy="369332"/>
          </a:xfrm>
          <a:prstGeom prst="rect">
            <a:avLst/>
          </a:prstGeom>
        </p:spPr>
        <p:txBody>
          <a:bodyPr wrap="square">
            <a:spAutoFit/>
          </a:bodyPr>
          <a:lstStyle/>
          <a:p>
            <a:r>
              <a:rPr lang="en-US" sz="1800" dirty="0">
                <a:solidFill>
                  <a:srgbClr val="000000"/>
                </a:solidFill>
              </a:rPr>
              <a:t>The sequence matrices using Equations (72) are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9" name="Rectangle 18"/>
              <p:cNvSpPr/>
              <p:nvPr/>
            </p:nvSpPr>
            <p:spPr>
              <a:xfrm>
                <a:off x="2004261" y="2971800"/>
                <a:ext cx="5597430" cy="8824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𝐴𝑚</m:t>
                              </m:r>
                            </m:e>
                            <m:sub>
                              <m:r>
                                <a:rPr lang="en-US" sz="1800" b="0" i="1" smtClean="0">
                                  <a:latin typeface="Cambria Math" panose="02040503050406030204" pitchFamily="18" charset="0"/>
                                </a:rPr>
                                <m:t>01</m:t>
                              </m:r>
                              <m:r>
                                <a:rPr lang="en-US" sz="1800" i="1">
                                  <a:latin typeface="Cambria Math" panose="02040503050406030204" pitchFamily="18" charset="0"/>
                                </a:rPr>
                                <m:t>2</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0</m:t>
                                </m:r>
                              </m:e>
                              <m:e>
                                <m:r>
                                  <a:rPr lang="en-US" sz="1800" i="1">
                                    <a:latin typeface="Cambria Math" panose="02040503050406030204" pitchFamily="18" charset="0"/>
                                  </a:rPr>
                                  <m:t>0</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i="1">
                                    <a:latin typeface="Cambria Math" panose="02040503050406030204" pitchFamily="18" charset="0"/>
                                  </a:rPr>
                                  <m:t>1.0381−</m:t>
                                </m:r>
                                <m:r>
                                  <a:rPr lang="en-US" sz="1800" i="1">
                                    <a:latin typeface="Cambria Math" panose="02040503050406030204" pitchFamily="18" charset="0"/>
                                  </a:rPr>
                                  <m:t>𝑗</m:t>
                                </m:r>
                                <m:r>
                                  <a:rPr lang="en-US" sz="1800" i="1">
                                    <a:latin typeface="Cambria Math" panose="02040503050406030204" pitchFamily="18" charset="0"/>
                                  </a:rPr>
                                  <m:t>0.0161</m:t>
                                </m:r>
                              </m:e>
                              <m:e>
                                <m:r>
                                  <a:rPr lang="en-US" sz="1800" i="1">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i="1">
                                    <a:latin typeface="Cambria Math" panose="02040503050406030204" pitchFamily="18" charset="0"/>
                                  </a:rPr>
                                  <m:t>1.0381−</m:t>
                                </m:r>
                                <m:r>
                                  <a:rPr lang="en-US" sz="1800" i="1">
                                    <a:latin typeface="Cambria Math" panose="02040503050406030204" pitchFamily="18" charset="0"/>
                                  </a:rPr>
                                  <m:t>𝑗</m:t>
                                </m:r>
                                <m:r>
                                  <a:rPr lang="en-US" sz="1800" i="1">
                                    <a:latin typeface="Cambria Math" panose="02040503050406030204" pitchFamily="18" charset="0"/>
                                  </a:rPr>
                                  <m:t>0.0161</m:t>
                                </m:r>
                              </m:e>
                            </m:mr>
                          </m:m>
                        </m:e>
                      </m:d>
                    </m:oMath>
                  </m:oMathPara>
                </a14:m>
                <a:endParaRPr lang="en-US" sz="1800" dirty="0"/>
              </a:p>
            </p:txBody>
          </p:sp>
        </mc:Choice>
        <mc:Fallback xmlns="">
          <p:sp>
            <p:nvSpPr>
              <p:cNvPr id="19" name="Rectangle 18"/>
              <p:cNvSpPr>
                <a:spLocks noRot="1" noChangeAspect="1" noMove="1" noResize="1" noEditPoints="1" noAdjustHandles="1" noChangeArrowheads="1" noChangeShapeType="1" noTextEdit="1"/>
              </p:cNvSpPr>
              <p:nvPr/>
            </p:nvSpPr>
            <p:spPr>
              <a:xfrm>
                <a:off x="2004261" y="2971800"/>
                <a:ext cx="5597430" cy="8824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004261" y="3824071"/>
                <a:ext cx="5950090" cy="8824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𝐵𝑚</m:t>
                              </m:r>
                            </m:e>
                            <m:sub>
                              <m:r>
                                <a:rPr lang="en-US" sz="1800" b="0" i="1" smtClean="0">
                                  <a:latin typeface="Cambria Math" panose="02040503050406030204" pitchFamily="18" charset="0"/>
                                </a:rPr>
                                <m:t>01</m:t>
                              </m:r>
                              <m:r>
                                <a:rPr lang="en-US" sz="1800" i="1">
                                  <a:latin typeface="Cambria Math" panose="02040503050406030204" pitchFamily="18" charset="0"/>
                                </a:rPr>
                                <m:t>2</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0</m:t>
                                </m:r>
                              </m:e>
                              <m:e>
                                <m:r>
                                  <a:rPr lang="en-US" sz="1800" i="1">
                                    <a:latin typeface="Cambria Math" panose="02040503050406030204" pitchFamily="18" charset="0"/>
                                  </a:rPr>
                                  <m:t>0</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b="0" i="1" smtClean="0">
                                    <a:latin typeface="Cambria Math" panose="02040503050406030204" pitchFamily="18" charset="0"/>
                                  </a:rPr>
                                  <m:t>−</m:t>
                                </m:r>
                                <m:r>
                                  <a:rPr lang="en-US" sz="1800" i="1">
                                    <a:latin typeface="Cambria Math" panose="02040503050406030204" pitchFamily="18" charset="0"/>
                                  </a:rPr>
                                  <m:t>0.1746</m:t>
                                </m:r>
                                <m:r>
                                  <a:rPr lang="en-US" sz="1800" b="0" i="1" smtClean="0">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0.3742</m:t>
                                </m:r>
                              </m:e>
                              <m:e>
                                <m:r>
                                  <a:rPr lang="en-US" sz="1800" i="1">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b="0" i="1" smtClean="0">
                                    <a:latin typeface="Cambria Math" panose="02040503050406030204" pitchFamily="18" charset="0"/>
                                  </a:rPr>
                                  <m:t>−</m:t>
                                </m:r>
                                <m:r>
                                  <a:rPr lang="en-US" sz="1800" i="1">
                                    <a:latin typeface="Cambria Math" panose="02040503050406030204" pitchFamily="18" charset="0"/>
                                  </a:rPr>
                                  <m:t>0.1746</m:t>
                                </m:r>
                                <m:r>
                                  <a:rPr lang="en-US" sz="1800" b="0" i="1" smtClean="0">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0.3742</m:t>
                                </m:r>
                              </m:e>
                            </m:mr>
                          </m:m>
                        </m:e>
                      </m:d>
                    </m:oMath>
                  </m:oMathPara>
                </a14:m>
                <a:endParaRPr lang="en-US" sz="1800" dirty="0"/>
              </a:p>
            </p:txBody>
          </p:sp>
        </mc:Choice>
        <mc:Fallback xmlns="">
          <p:sp>
            <p:nvSpPr>
              <p:cNvPr id="20" name="Rectangle 19"/>
              <p:cNvSpPr>
                <a:spLocks noRot="1" noChangeAspect="1" noMove="1" noResize="1" noEditPoints="1" noAdjustHandles="1" noChangeArrowheads="1" noChangeShapeType="1" noTextEdit="1"/>
              </p:cNvSpPr>
              <p:nvPr/>
            </p:nvSpPr>
            <p:spPr>
              <a:xfrm>
                <a:off x="2004261" y="3824071"/>
                <a:ext cx="5950090" cy="8824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96483" y="4877784"/>
                <a:ext cx="3774815" cy="8824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𝐶𝑚</m:t>
                              </m:r>
                            </m:e>
                            <m:sub>
                              <m:r>
                                <a:rPr lang="en-US" sz="1800" b="0" i="1" smtClean="0">
                                  <a:latin typeface="Cambria Math" panose="02040503050406030204" pitchFamily="18" charset="0"/>
                                </a:rPr>
                                <m:t>01</m:t>
                              </m:r>
                              <m:r>
                                <a:rPr lang="en-US" sz="1800" i="1">
                                  <a:latin typeface="Cambria Math" panose="02040503050406030204" pitchFamily="18" charset="0"/>
                                </a:rPr>
                                <m:t>2</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0</m:t>
                                </m:r>
                              </m:e>
                              <m:e>
                                <m:r>
                                  <a:rPr lang="en-US" sz="1800" i="1">
                                    <a:latin typeface="Cambria Math" panose="02040503050406030204" pitchFamily="18" charset="0"/>
                                  </a:rPr>
                                  <m:t>0</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i="1">
                                    <a:latin typeface="Cambria Math" panose="02040503050406030204" pitchFamily="18" charset="0"/>
                                  </a:rPr>
                                  <m:t>𝑗</m:t>
                                </m:r>
                                <m:r>
                                  <a:rPr lang="en-US" sz="1800" i="1">
                                    <a:latin typeface="Cambria Math" panose="02040503050406030204" pitchFamily="18" charset="0"/>
                                  </a:rPr>
                                  <m:t>0.2067</m:t>
                                </m:r>
                                <m:r>
                                  <m:rPr>
                                    <m:nor/>
                                  </m:rPr>
                                  <a:rPr lang="en-US" sz="1800" dirty="0"/>
                                  <m:t> </m:t>
                                </m:r>
                              </m:e>
                              <m:e>
                                <m:r>
                                  <a:rPr lang="en-US" sz="1800" i="1">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i="1">
                                    <a:latin typeface="Cambria Math" panose="02040503050406030204" pitchFamily="18" charset="0"/>
                                  </a:rPr>
                                  <m:t>𝑗</m:t>
                                </m:r>
                                <m:r>
                                  <a:rPr lang="en-US" sz="1800" i="1">
                                    <a:latin typeface="Cambria Math" panose="02040503050406030204" pitchFamily="18" charset="0"/>
                                  </a:rPr>
                                  <m:t>0.2067</m:t>
                                </m:r>
                                <m:r>
                                  <m:rPr>
                                    <m:nor/>
                                  </m:rPr>
                                  <a:rPr lang="en-US" sz="1800" dirty="0"/>
                                  <m:t> </m:t>
                                </m:r>
                              </m:e>
                            </m:mr>
                          </m:m>
                        </m:e>
                      </m:d>
                    </m:oMath>
                  </m:oMathPara>
                </a14:m>
                <a:endParaRPr lang="en-US" sz="1800" dirty="0"/>
              </a:p>
            </p:txBody>
          </p:sp>
        </mc:Choice>
        <mc:Fallback xmlns="">
          <p:sp>
            <p:nvSpPr>
              <p:cNvPr id="22" name="Rectangle 21"/>
              <p:cNvSpPr>
                <a:spLocks noRot="1" noChangeAspect="1" noMove="1" noResize="1" noEditPoints="1" noAdjustHandles="1" noChangeArrowheads="1" noChangeShapeType="1" noTextEdit="1"/>
              </p:cNvSpPr>
              <p:nvPr/>
            </p:nvSpPr>
            <p:spPr>
              <a:xfrm>
                <a:off x="-96483" y="4877784"/>
                <a:ext cx="3774815" cy="8824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463958" y="4877784"/>
                <a:ext cx="5603842" cy="8824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𝐵𝑚</m:t>
                              </m:r>
                            </m:e>
                            <m:sub>
                              <m:r>
                                <a:rPr lang="en-US" sz="1800" b="0" i="1" smtClean="0">
                                  <a:latin typeface="Cambria Math" panose="02040503050406030204" pitchFamily="18" charset="0"/>
                                </a:rPr>
                                <m:t>01</m:t>
                              </m:r>
                              <m:r>
                                <a:rPr lang="en-US" sz="1800" i="1">
                                  <a:latin typeface="Cambria Math" panose="02040503050406030204" pitchFamily="18" charset="0"/>
                                </a:rPr>
                                <m:t>2</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0</m:t>
                                </m:r>
                              </m:e>
                              <m:e>
                                <m:r>
                                  <a:rPr lang="en-US" sz="1800" i="1">
                                    <a:latin typeface="Cambria Math" panose="02040503050406030204" pitchFamily="18" charset="0"/>
                                  </a:rPr>
                                  <m:t>0</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i="1">
                                    <a:latin typeface="Cambria Math" panose="02040503050406030204" pitchFamily="18" charset="0"/>
                                  </a:rPr>
                                  <m:t>1.0381−</m:t>
                                </m:r>
                                <m:r>
                                  <a:rPr lang="en-US" sz="1800" i="1">
                                    <a:latin typeface="Cambria Math" panose="02040503050406030204" pitchFamily="18" charset="0"/>
                                  </a:rPr>
                                  <m:t>𝑗</m:t>
                                </m:r>
                                <m:r>
                                  <a:rPr lang="en-US" sz="1800" i="1">
                                    <a:latin typeface="Cambria Math" panose="02040503050406030204" pitchFamily="18" charset="0"/>
                                  </a:rPr>
                                  <m:t>0.0188</m:t>
                                </m:r>
                              </m:e>
                              <m:e>
                                <m:r>
                                  <a:rPr lang="en-US" sz="1800" i="1">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i="1">
                                    <a:latin typeface="Cambria Math" panose="02040503050406030204" pitchFamily="18" charset="0"/>
                                  </a:rPr>
                                  <m:t>1.0381−</m:t>
                                </m:r>
                                <m:r>
                                  <a:rPr lang="en-US" sz="1800" i="1">
                                    <a:latin typeface="Cambria Math" panose="02040503050406030204" pitchFamily="18" charset="0"/>
                                  </a:rPr>
                                  <m:t>𝑗</m:t>
                                </m:r>
                                <m:r>
                                  <a:rPr lang="en-US" sz="1800" i="1">
                                    <a:latin typeface="Cambria Math" panose="02040503050406030204" pitchFamily="18" charset="0"/>
                                  </a:rPr>
                                  <m:t>0.0188</m:t>
                                </m:r>
                              </m:e>
                            </m:mr>
                          </m:m>
                        </m:e>
                      </m:d>
                    </m:oMath>
                  </m:oMathPara>
                </a14:m>
                <a:endParaRPr lang="en-US" sz="1800" dirty="0"/>
              </a:p>
            </p:txBody>
          </p:sp>
        </mc:Choice>
        <mc:Fallback xmlns="">
          <p:sp>
            <p:nvSpPr>
              <p:cNvPr id="23" name="Rectangle 22"/>
              <p:cNvSpPr>
                <a:spLocks noRot="1" noChangeAspect="1" noMove="1" noResize="1" noEditPoints="1" noAdjustHandles="1" noChangeArrowheads="1" noChangeShapeType="1" noTextEdit="1"/>
              </p:cNvSpPr>
              <p:nvPr/>
            </p:nvSpPr>
            <p:spPr>
              <a:xfrm>
                <a:off x="3463958" y="4877784"/>
                <a:ext cx="5603842" cy="882421"/>
              </a:xfrm>
              <a:prstGeom prst="rect">
                <a:avLst/>
              </a:prstGeom>
              <a:blipFill>
                <a:blip r:embed="rId9"/>
                <a:stretch>
                  <a:fillRect/>
                </a:stretch>
              </a:blipFill>
            </p:spPr>
            <p:txBody>
              <a:bodyPr/>
              <a:lstStyle/>
              <a:p>
                <a:r>
                  <a:rPr lang="en-US">
                    <a:noFill/>
                  </a:rPr>
                  <a:t> </a:t>
                </a:r>
              </a:p>
            </p:txBody>
          </p:sp>
        </mc:Fallback>
      </mc:AlternateContent>
      <p:sp>
        <p:nvSpPr>
          <p:cNvPr id="18"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99635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2121093" cy="584775"/>
          </a:xfrm>
          <a:prstGeom prst="rect">
            <a:avLst/>
          </a:prstGeom>
        </p:spPr>
        <p:txBody>
          <a:bodyPr wrap="none">
            <a:spAutoFit/>
          </a:bodyPr>
          <a:lstStyle/>
          <a:p>
            <a:r>
              <a:rPr lang="en-US" sz="3200" dirty="0">
                <a:solidFill>
                  <a:srgbClr val="C8102E"/>
                </a:solidFill>
                <a:latin typeface="+mj-lt"/>
                <a:ea typeface="+mj-ea"/>
                <a:cs typeface="+mj-cs"/>
              </a:rPr>
              <a:t>Example 2</a:t>
            </a:r>
          </a:p>
        </p:txBody>
      </p:sp>
      <p:sp>
        <p:nvSpPr>
          <p:cNvPr id="4" name="Slide Number Placeholder 3"/>
          <p:cNvSpPr>
            <a:spLocks noGrp="1"/>
          </p:cNvSpPr>
          <p:nvPr>
            <p:ph type="sldNum" sz="quarter" idx="12"/>
          </p:nvPr>
        </p:nvSpPr>
        <p:spPr/>
        <p:txBody>
          <a:bodyPr/>
          <a:lstStyle/>
          <a:p>
            <a:fld id="{5B7A2384-8C5D-49F6-8259-B9A64ECD4852}" type="slidenum">
              <a:rPr lang="en-US" smtClean="0"/>
              <a:t>47</a:t>
            </a:fld>
            <a:endParaRPr lang="en-US" dirty="0"/>
          </a:p>
        </p:txBody>
      </p:sp>
      <p:sp>
        <p:nvSpPr>
          <p:cNvPr id="6" name="Rectangle 5"/>
          <p:cNvSpPr/>
          <p:nvPr/>
        </p:nvSpPr>
        <p:spPr>
          <a:xfrm>
            <a:off x="152400" y="647700"/>
            <a:ext cx="8991600" cy="400110"/>
          </a:xfrm>
          <a:prstGeom prst="rect">
            <a:avLst/>
          </a:prstGeom>
        </p:spPr>
        <p:txBody>
          <a:bodyPr wrap="square">
            <a:spAutoFit/>
          </a:bodyPr>
          <a:lstStyle/>
          <a:p>
            <a:r>
              <a:rPr lang="en-US" sz="2000" dirty="0">
                <a:solidFill>
                  <a:srgbClr val="000000"/>
                </a:solidFill>
              </a:rPr>
              <a:t>Equation (80) gives us the final phase domain </a:t>
            </a:r>
            <a:r>
              <a:rPr lang="en-US" sz="2000" i="1" dirty="0">
                <a:solidFill>
                  <a:srgbClr val="000000"/>
                </a:solidFill>
              </a:rPr>
              <a:t>A, B, C</a:t>
            </a:r>
            <a:r>
              <a:rPr lang="en-US" sz="2000" dirty="0">
                <a:solidFill>
                  <a:srgbClr val="000000"/>
                </a:solidFill>
              </a:rPr>
              <a:t>, and </a:t>
            </a:r>
            <a:r>
              <a:rPr lang="en-US" sz="2000" i="1" dirty="0">
                <a:solidFill>
                  <a:srgbClr val="000000"/>
                </a:solidFill>
              </a:rPr>
              <a:t>D</a:t>
            </a:r>
            <a:r>
              <a:rPr lang="en-US" sz="2000" dirty="0">
                <a:solidFill>
                  <a:srgbClr val="000000"/>
                </a:solidFill>
              </a:rPr>
              <a:t> matrices: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8" name="Rectangle 17"/>
              <p:cNvSpPr/>
              <p:nvPr/>
            </p:nvSpPr>
            <p:spPr>
              <a:xfrm>
                <a:off x="429609" y="1258204"/>
                <a:ext cx="8591070" cy="8749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𝐴𝑚</m:t>
                              </m:r>
                            </m:e>
                            <m:sub>
                              <m:r>
                                <a:rPr lang="en-US" sz="1600" i="1">
                                  <a:latin typeface="Cambria Math" panose="02040503050406030204" pitchFamily="18" charset="0"/>
                                </a:rPr>
                                <m:t>𝑎𝑏𝑐</m:t>
                              </m:r>
                            </m:sub>
                          </m:sSub>
                        </m:e>
                      </m:d>
                      <m:r>
                        <a:rPr lang="en-US" sz="1600" b="0" i="1" smtClean="0">
                          <a:latin typeface="Cambria Math" panose="02040503050406030204" pitchFamily="18" charset="0"/>
                        </a:rPr>
                        <m:t>=</m:t>
                      </m:r>
                      <m:r>
                        <a:rPr lang="en-US" sz="1600" i="1" smtClean="0">
                          <a:latin typeface="Cambria Math" panose="02040503050406030204" pitchFamily="18" charset="0"/>
                        </a:rPr>
                        <m:t> </m:t>
                      </m:r>
                      <m:r>
                        <a:rPr lang="en-US" sz="1600" i="1">
                          <a:latin typeface="Cambria Math" panose="02040503050406030204" pitchFamily="18" charset="0"/>
                        </a:rPr>
                        <m:t>[</m:t>
                      </m:r>
                      <m:r>
                        <a:rPr lang="en-US" sz="1600" i="1">
                          <a:latin typeface="Cambria Math" panose="02040503050406030204" pitchFamily="18" charset="0"/>
                        </a:rPr>
                        <m:t>𝐴</m:t>
                      </m:r>
                      <m:r>
                        <m:rPr>
                          <m:brk m:alnAt="7"/>
                        </m:rPr>
                        <a:rPr lang="en-US" sz="1600" i="1">
                          <a:latin typeface="Cambria Math" panose="02040503050406030204" pitchFamily="18" charset="0"/>
                        </a:rPr>
                        <m:t>]</m:t>
                      </m:r>
                      <m:r>
                        <a:rPr lang="en-US" sz="1600" i="1">
                          <a:latin typeface="Cambria Math" panose="02040503050406030204" pitchFamily="18" charset="0"/>
                          <a:ea typeface="Cambria Math" panose="02040503050406030204" pitchFamily="18" charset="0"/>
                        </a:rPr>
                        <m:t>∙</m:t>
                      </m:r>
                      <m:r>
                        <m:rPr>
                          <m:brk m:alnAt="7"/>
                        </m:rP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𝐴𝑚</m:t>
                          </m:r>
                        </m:e>
                        <m:sub>
                          <m:r>
                            <a:rPr lang="en-US" sz="1600" i="1">
                              <a:latin typeface="Cambria Math" panose="02040503050406030204" pitchFamily="18" charset="0"/>
                            </a:rPr>
                            <m:t>012</m:t>
                          </m:r>
                        </m:sub>
                      </m:sSub>
                      <m:r>
                        <m:rPr>
                          <m:brk m:alnAt="7"/>
                        </m:rP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𝐴</m:t>
                              </m:r>
                            </m:e>
                          </m:d>
                        </m:e>
                        <m:sup>
                          <m:r>
                            <a:rPr lang="en-US" sz="1600" i="1">
                              <a:latin typeface="Cambria Math" panose="02040503050406030204" pitchFamily="18" charset="0"/>
                            </a:rPr>
                            <m:t>−1</m:t>
                          </m:r>
                        </m:sup>
                      </m:sSup>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m>
                            <m:mPr>
                              <m:plcHide m:val="on"/>
                              <m:mcs>
                                <m:mc>
                                  <m:mcPr>
                                    <m:count m:val="3"/>
                                    <m:mcJc m:val="center"/>
                                  </m:mcPr>
                                </m:mc>
                              </m:mcs>
                              <m:ctrlPr>
                                <a:rPr lang="en-US" sz="1600" i="1">
                                  <a:latin typeface="Cambria Math" panose="02040503050406030204" pitchFamily="18" charset="0"/>
                                </a:rPr>
                              </m:ctrlPr>
                            </m:mPr>
                            <m:mr>
                              <m:e>
                                <m:r>
                                  <a:rPr lang="en-US" sz="1600" b="0" i="1" smtClean="0">
                                    <a:latin typeface="Cambria Math" panose="02040503050406030204" pitchFamily="18" charset="0"/>
                                  </a:rPr>
                                  <m:t>0.6921</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0.0107</m:t>
                                </m:r>
                              </m:e>
                              <m:e>
                                <m:r>
                                  <a:rPr lang="en-US" sz="1600" i="1">
                                    <a:latin typeface="Cambria Math" panose="02040503050406030204" pitchFamily="18" charset="0"/>
                                  </a:rPr>
                                  <m:t>−0.346+</m:t>
                                </m:r>
                                <m:r>
                                  <a:rPr lang="en-US" sz="1600" i="1">
                                    <a:latin typeface="Cambria Math" panose="02040503050406030204" pitchFamily="18" charset="0"/>
                                  </a:rPr>
                                  <m:t>𝑗</m:t>
                                </m:r>
                                <m:r>
                                  <a:rPr lang="en-US" sz="1600" i="1">
                                    <a:latin typeface="Cambria Math" panose="02040503050406030204" pitchFamily="18" charset="0"/>
                                  </a:rPr>
                                  <m:t>0.0053</m:t>
                                </m:r>
                              </m:e>
                              <m:e>
                                <m:r>
                                  <a:rPr lang="en-US" sz="1600" i="1">
                                    <a:latin typeface="Cambria Math" panose="02040503050406030204" pitchFamily="18" charset="0"/>
                                  </a:rPr>
                                  <m:t>−0.346+</m:t>
                                </m:r>
                                <m:r>
                                  <a:rPr lang="en-US" sz="1600" i="1">
                                    <a:latin typeface="Cambria Math" panose="02040503050406030204" pitchFamily="18" charset="0"/>
                                  </a:rPr>
                                  <m:t>𝑗</m:t>
                                </m:r>
                                <m:r>
                                  <a:rPr lang="en-US" sz="1600" i="1">
                                    <a:latin typeface="Cambria Math" panose="02040503050406030204" pitchFamily="18" charset="0"/>
                                  </a:rPr>
                                  <m:t>0.0053</m:t>
                                </m:r>
                              </m:e>
                            </m:mr>
                            <m:mr>
                              <m:e>
                                <m:r>
                                  <a:rPr lang="en-US" sz="1600" b="0" i="1" smtClean="0">
                                    <a:latin typeface="Cambria Math" panose="02040503050406030204" pitchFamily="18" charset="0"/>
                                  </a:rPr>
                                  <m:t>−0.346+</m:t>
                                </m:r>
                                <m:r>
                                  <a:rPr lang="en-US" sz="1600" i="1">
                                    <a:latin typeface="Cambria Math" panose="02040503050406030204" pitchFamily="18" charset="0"/>
                                  </a:rPr>
                                  <m:t>𝑗</m:t>
                                </m:r>
                                <m:r>
                                  <a:rPr lang="en-US" sz="1600" i="1">
                                    <a:latin typeface="Cambria Math" panose="02040503050406030204" pitchFamily="18" charset="0"/>
                                  </a:rPr>
                                  <m:t>0.0053</m:t>
                                </m:r>
                              </m:e>
                              <m:e>
                                <m:r>
                                  <a:rPr lang="en-US" sz="1600" i="1">
                                    <a:latin typeface="Cambria Math" panose="02040503050406030204" pitchFamily="18" charset="0"/>
                                  </a:rPr>
                                  <m:t>0.6921−</m:t>
                                </m:r>
                                <m:r>
                                  <a:rPr lang="en-US" sz="1600" i="1">
                                    <a:latin typeface="Cambria Math" panose="02040503050406030204" pitchFamily="18" charset="0"/>
                                  </a:rPr>
                                  <m:t>𝑗</m:t>
                                </m:r>
                                <m:r>
                                  <a:rPr lang="en-US" sz="1600" i="1">
                                    <a:latin typeface="Cambria Math" panose="02040503050406030204" pitchFamily="18" charset="0"/>
                                  </a:rPr>
                                  <m:t>0.0107</m:t>
                                </m:r>
                              </m:e>
                              <m:e>
                                <m:r>
                                  <a:rPr lang="en-US" sz="1600" i="1">
                                    <a:latin typeface="Cambria Math" panose="02040503050406030204" pitchFamily="18" charset="0"/>
                                  </a:rPr>
                                  <m:t>−0.346+</m:t>
                                </m:r>
                                <m:r>
                                  <a:rPr lang="en-US" sz="1600" i="1">
                                    <a:latin typeface="Cambria Math" panose="02040503050406030204" pitchFamily="18" charset="0"/>
                                  </a:rPr>
                                  <m:t>𝑗</m:t>
                                </m:r>
                                <m:r>
                                  <a:rPr lang="en-US" sz="1600" i="1">
                                    <a:latin typeface="Cambria Math" panose="02040503050406030204" pitchFamily="18" charset="0"/>
                                  </a:rPr>
                                  <m:t>0.0053</m:t>
                                </m:r>
                              </m:e>
                            </m:mr>
                            <m:mr>
                              <m:e>
                                <m:r>
                                  <a:rPr lang="en-US" sz="1600" i="1">
                                    <a:latin typeface="Cambria Math" panose="02040503050406030204" pitchFamily="18" charset="0"/>
                                  </a:rPr>
                                  <m:t>−0.346+</m:t>
                                </m:r>
                                <m:r>
                                  <a:rPr lang="en-US" sz="1600" i="1">
                                    <a:latin typeface="Cambria Math" panose="02040503050406030204" pitchFamily="18" charset="0"/>
                                  </a:rPr>
                                  <m:t>𝑗</m:t>
                                </m:r>
                                <m:r>
                                  <a:rPr lang="en-US" sz="1600" i="1">
                                    <a:latin typeface="Cambria Math" panose="02040503050406030204" pitchFamily="18" charset="0"/>
                                  </a:rPr>
                                  <m:t>0.0053</m:t>
                                </m:r>
                              </m:e>
                              <m:e>
                                <m:r>
                                  <a:rPr lang="en-US" sz="1600" i="1">
                                    <a:latin typeface="Cambria Math" panose="02040503050406030204" pitchFamily="18" charset="0"/>
                                  </a:rPr>
                                  <m:t>−0.346+</m:t>
                                </m:r>
                                <m:r>
                                  <a:rPr lang="en-US" sz="1600" i="1">
                                    <a:latin typeface="Cambria Math" panose="02040503050406030204" pitchFamily="18" charset="0"/>
                                  </a:rPr>
                                  <m:t>𝑗</m:t>
                                </m:r>
                                <m:r>
                                  <a:rPr lang="en-US" sz="1600" i="1">
                                    <a:latin typeface="Cambria Math" panose="02040503050406030204" pitchFamily="18" charset="0"/>
                                  </a:rPr>
                                  <m:t>0.0053</m:t>
                                </m:r>
                              </m:e>
                              <m:e>
                                <m:r>
                                  <a:rPr lang="en-US" sz="1600" i="1">
                                    <a:latin typeface="Cambria Math" panose="02040503050406030204" pitchFamily="18" charset="0"/>
                                  </a:rPr>
                                  <m:t>0.6921−</m:t>
                                </m:r>
                                <m:r>
                                  <a:rPr lang="en-US" sz="1600" i="1">
                                    <a:latin typeface="Cambria Math" panose="02040503050406030204" pitchFamily="18" charset="0"/>
                                  </a:rPr>
                                  <m:t>𝑗</m:t>
                                </m:r>
                                <m:r>
                                  <a:rPr lang="en-US" sz="1600" i="1">
                                    <a:latin typeface="Cambria Math" panose="02040503050406030204" pitchFamily="18" charset="0"/>
                                  </a:rPr>
                                  <m:t>0.0107</m:t>
                                </m:r>
                              </m:e>
                            </m:mr>
                          </m:m>
                        </m:e>
                      </m:d>
                    </m:oMath>
                  </m:oMathPara>
                </a14:m>
                <a:endParaRPr lang="en-US" sz="1600" dirty="0"/>
              </a:p>
            </p:txBody>
          </p:sp>
        </mc:Choice>
        <mc:Fallback xmlns="">
          <p:sp>
            <p:nvSpPr>
              <p:cNvPr id="18" name="Rectangle 17"/>
              <p:cNvSpPr>
                <a:spLocks noRot="1" noChangeAspect="1" noMove="1" noResize="1" noEditPoints="1" noAdjustHandles="1" noChangeArrowheads="1" noChangeShapeType="1" noTextEdit="1"/>
              </p:cNvSpPr>
              <p:nvPr/>
            </p:nvSpPr>
            <p:spPr>
              <a:xfrm>
                <a:off x="429609" y="1258204"/>
                <a:ext cx="8591070" cy="8749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52665" y="2321853"/>
                <a:ext cx="8908464" cy="8749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𝐵</m:t>
                              </m:r>
                              <m:r>
                                <a:rPr lang="en-US" sz="1600" i="1">
                                  <a:latin typeface="Cambria Math" panose="02040503050406030204" pitchFamily="18" charset="0"/>
                                </a:rPr>
                                <m:t>𝑚</m:t>
                              </m:r>
                            </m:e>
                            <m:sub>
                              <m:r>
                                <a:rPr lang="en-US" sz="1600" i="1">
                                  <a:latin typeface="Cambria Math" panose="02040503050406030204" pitchFamily="18" charset="0"/>
                                </a:rPr>
                                <m:t>𝑎𝑏𝑐</m:t>
                              </m:r>
                            </m:sub>
                          </m:sSub>
                        </m:e>
                      </m:d>
                      <m:r>
                        <a:rPr lang="en-US" sz="1600" b="0" i="1" smtClean="0">
                          <a:latin typeface="Cambria Math" panose="02040503050406030204" pitchFamily="18" charset="0"/>
                        </a:rPr>
                        <m:t>=</m:t>
                      </m:r>
                      <m:r>
                        <a:rPr lang="en-US" sz="1600" i="1" smtClean="0">
                          <a:latin typeface="Cambria Math" panose="02040503050406030204" pitchFamily="18" charset="0"/>
                        </a:rPr>
                        <m:t> </m:t>
                      </m:r>
                      <m:r>
                        <a:rPr lang="en-US" sz="1600" i="1">
                          <a:latin typeface="Cambria Math" panose="02040503050406030204" pitchFamily="18" charset="0"/>
                        </a:rPr>
                        <m:t>[</m:t>
                      </m:r>
                      <m:r>
                        <a:rPr lang="en-US" sz="1600" i="1">
                          <a:latin typeface="Cambria Math" panose="02040503050406030204" pitchFamily="18" charset="0"/>
                        </a:rPr>
                        <m:t>𝐴</m:t>
                      </m:r>
                      <m:r>
                        <m:rPr>
                          <m:brk m:alnAt="7"/>
                        </m:rPr>
                        <a:rPr lang="en-US" sz="1600" i="1">
                          <a:latin typeface="Cambria Math" panose="02040503050406030204" pitchFamily="18" charset="0"/>
                        </a:rPr>
                        <m:t>]</m:t>
                      </m:r>
                      <m:r>
                        <a:rPr lang="en-US" sz="1600" i="1">
                          <a:latin typeface="Cambria Math" panose="02040503050406030204" pitchFamily="18" charset="0"/>
                          <a:ea typeface="Cambria Math" panose="02040503050406030204" pitchFamily="18" charset="0"/>
                        </a:rPr>
                        <m:t>∙</m:t>
                      </m:r>
                      <m:r>
                        <m:rPr>
                          <m:brk m:alnAt="7"/>
                        </m:rP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𝐵</m:t>
                          </m:r>
                          <m:r>
                            <a:rPr lang="en-US" sz="1600" i="1">
                              <a:latin typeface="Cambria Math" panose="02040503050406030204" pitchFamily="18" charset="0"/>
                            </a:rPr>
                            <m:t>𝑚</m:t>
                          </m:r>
                        </m:e>
                        <m:sub>
                          <m:r>
                            <a:rPr lang="en-US" sz="1600" i="1">
                              <a:latin typeface="Cambria Math" panose="02040503050406030204" pitchFamily="18" charset="0"/>
                            </a:rPr>
                            <m:t>012</m:t>
                          </m:r>
                        </m:sub>
                      </m:sSub>
                      <m:r>
                        <m:rPr>
                          <m:brk m:alnAt="7"/>
                        </m:rP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𝐴</m:t>
                              </m:r>
                            </m:e>
                          </m:d>
                        </m:e>
                        <m:sup>
                          <m:r>
                            <a:rPr lang="en-US" sz="1600" i="1">
                              <a:latin typeface="Cambria Math" panose="02040503050406030204" pitchFamily="18" charset="0"/>
                            </a:rPr>
                            <m:t>−1</m:t>
                          </m:r>
                        </m:sup>
                      </m:sSup>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m>
                            <m:mPr>
                              <m:plcHide m:val="on"/>
                              <m:mcs>
                                <m:mc>
                                  <m:mcPr>
                                    <m:count m:val="3"/>
                                    <m:mcJc m:val="center"/>
                                  </m:mcPr>
                                </m:mc>
                              </m:mcs>
                              <m:ctrlPr>
                                <a:rPr lang="en-US" sz="1600" i="1">
                                  <a:latin typeface="Cambria Math" panose="02040503050406030204" pitchFamily="18" charset="0"/>
                                </a:rPr>
                              </m:ctrlPr>
                            </m:mPr>
                            <m:mr>
                              <m:e>
                                <m:r>
                                  <a:rPr lang="en-US" sz="1600" b="0" i="1" smtClean="0">
                                    <a:latin typeface="Cambria Math" panose="02040503050406030204" pitchFamily="18" charset="0"/>
                                  </a:rPr>
                                  <m:t>−0.1164</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0.2494</m:t>
                                </m:r>
                              </m:e>
                              <m:e>
                                <m:r>
                                  <a:rPr lang="en-US" sz="1600" i="1">
                                    <a:latin typeface="Cambria Math" panose="02040503050406030204" pitchFamily="18" charset="0"/>
                                  </a:rPr>
                                  <m:t>0.0582+</m:t>
                                </m:r>
                                <m:r>
                                  <a:rPr lang="en-US" sz="1600" i="1">
                                    <a:latin typeface="Cambria Math" panose="02040503050406030204" pitchFamily="18" charset="0"/>
                                  </a:rPr>
                                  <m:t>𝑗</m:t>
                                </m:r>
                                <m:r>
                                  <a:rPr lang="en-US" sz="1600" i="1">
                                    <a:latin typeface="Cambria Math" panose="02040503050406030204" pitchFamily="18" charset="0"/>
                                  </a:rPr>
                                  <m:t>0.1247</m:t>
                                </m:r>
                              </m:e>
                              <m:e>
                                <m:r>
                                  <a:rPr lang="en-US" sz="1600" i="1">
                                    <a:latin typeface="Cambria Math" panose="02040503050406030204" pitchFamily="18" charset="0"/>
                                  </a:rPr>
                                  <m:t>0.0582+</m:t>
                                </m:r>
                                <m:r>
                                  <a:rPr lang="en-US" sz="1600" i="1">
                                    <a:latin typeface="Cambria Math" panose="02040503050406030204" pitchFamily="18" charset="0"/>
                                  </a:rPr>
                                  <m:t>𝑗</m:t>
                                </m:r>
                                <m:r>
                                  <a:rPr lang="en-US" sz="1600" i="1">
                                    <a:latin typeface="Cambria Math" panose="02040503050406030204" pitchFamily="18" charset="0"/>
                                  </a:rPr>
                                  <m:t>0.1247</m:t>
                                </m:r>
                              </m:e>
                            </m:mr>
                            <m:mr>
                              <m:e>
                                <m:r>
                                  <a:rPr lang="en-US" sz="1600" b="0" i="1" smtClean="0">
                                    <a:latin typeface="Cambria Math" panose="02040503050406030204" pitchFamily="18" charset="0"/>
                                  </a:rPr>
                                  <m:t>0.0582+</m:t>
                                </m:r>
                                <m:r>
                                  <a:rPr lang="en-US" sz="1600" i="1">
                                    <a:latin typeface="Cambria Math" panose="02040503050406030204" pitchFamily="18" charset="0"/>
                                  </a:rPr>
                                  <m:t>𝑗</m:t>
                                </m:r>
                                <m:r>
                                  <a:rPr lang="en-US" sz="1600" i="1">
                                    <a:latin typeface="Cambria Math" panose="02040503050406030204" pitchFamily="18" charset="0"/>
                                  </a:rPr>
                                  <m:t>0.1247</m:t>
                                </m:r>
                              </m:e>
                              <m:e>
                                <m:r>
                                  <a:rPr lang="en-US" sz="1600" i="1">
                                    <a:latin typeface="Cambria Math" panose="02040503050406030204" pitchFamily="18" charset="0"/>
                                  </a:rPr>
                                  <m:t>−0.1164−</m:t>
                                </m:r>
                                <m:r>
                                  <a:rPr lang="en-US" sz="1600" i="1">
                                    <a:latin typeface="Cambria Math" panose="02040503050406030204" pitchFamily="18" charset="0"/>
                                  </a:rPr>
                                  <m:t>𝑗</m:t>
                                </m:r>
                                <m:r>
                                  <a:rPr lang="en-US" sz="1600" i="1">
                                    <a:latin typeface="Cambria Math" panose="02040503050406030204" pitchFamily="18" charset="0"/>
                                  </a:rPr>
                                  <m:t>0.2494</m:t>
                                </m:r>
                              </m:e>
                              <m:e>
                                <m:r>
                                  <a:rPr lang="en-US" sz="1600" i="1">
                                    <a:latin typeface="Cambria Math" panose="02040503050406030204" pitchFamily="18" charset="0"/>
                                  </a:rPr>
                                  <m:t>0.0582+</m:t>
                                </m:r>
                                <m:r>
                                  <a:rPr lang="en-US" sz="1600" i="1">
                                    <a:latin typeface="Cambria Math" panose="02040503050406030204" pitchFamily="18" charset="0"/>
                                  </a:rPr>
                                  <m:t>𝑗</m:t>
                                </m:r>
                                <m:r>
                                  <a:rPr lang="en-US" sz="1600" i="1">
                                    <a:latin typeface="Cambria Math" panose="02040503050406030204" pitchFamily="18" charset="0"/>
                                  </a:rPr>
                                  <m:t>0.1247</m:t>
                                </m:r>
                              </m:e>
                            </m:mr>
                            <m:mr>
                              <m:e>
                                <m:r>
                                  <a:rPr lang="en-US" sz="1600" i="1">
                                    <a:latin typeface="Cambria Math" panose="02040503050406030204" pitchFamily="18" charset="0"/>
                                  </a:rPr>
                                  <m:t>0.0582+</m:t>
                                </m:r>
                                <m:r>
                                  <a:rPr lang="en-US" sz="1600" i="1">
                                    <a:latin typeface="Cambria Math" panose="02040503050406030204" pitchFamily="18" charset="0"/>
                                  </a:rPr>
                                  <m:t>𝑗</m:t>
                                </m:r>
                                <m:r>
                                  <a:rPr lang="en-US" sz="1600" i="1">
                                    <a:latin typeface="Cambria Math" panose="02040503050406030204" pitchFamily="18" charset="0"/>
                                  </a:rPr>
                                  <m:t>0.1247</m:t>
                                </m:r>
                              </m:e>
                              <m:e>
                                <m:r>
                                  <a:rPr lang="en-US" sz="1600" i="1">
                                    <a:latin typeface="Cambria Math" panose="02040503050406030204" pitchFamily="18" charset="0"/>
                                  </a:rPr>
                                  <m:t>0.0582+</m:t>
                                </m:r>
                                <m:r>
                                  <a:rPr lang="en-US" sz="1600" i="1">
                                    <a:latin typeface="Cambria Math" panose="02040503050406030204" pitchFamily="18" charset="0"/>
                                  </a:rPr>
                                  <m:t>𝑗</m:t>
                                </m:r>
                                <m:r>
                                  <a:rPr lang="en-US" sz="1600" i="1">
                                    <a:latin typeface="Cambria Math" panose="02040503050406030204" pitchFamily="18" charset="0"/>
                                  </a:rPr>
                                  <m:t>0.1247</m:t>
                                </m:r>
                              </m:e>
                              <m:e>
                                <m:r>
                                  <a:rPr lang="en-US" sz="1600" i="1">
                                    <a:latin typeface="Cambria Math" panose="02040503050406030204" pitchFamily="18" charset="0"/>
                                  </a:rPr>
                                  <m:t>−0.1164−</m:t>
                                </m:r>
                                <m:r>
                                  <a:rPr lang="en-US" sz="1600" i="1">
                                    <a:latin typeface="Cambria Math" panose="02040503050406030204" pitchFamily="18" charset="0"/>
                                  </a:rPr>
                                  <m:t>𝑗</m:t>
                                </m:r>
                                <m:r>
                                  <a:rPr lang="en-US" sz="1600" i="1">
                                    <a:latin typeface="Cambria Math" panose="02040503050406030204" pitchFamily="18" charset="0"/>
                                  </a:rPr>
                                  <m:t>0.2494</m:t>
                                </m:r>
                              </m:e>
                            </m:mr>
                          </m:m>
                        </m:e>
                      </m:d>
                    </m:oMath>
                  </m:oMathPara>
                </a14:m>
                <a:endParaRPr lang="en-US" sz="1600" dirty="0"/>
              </a:p>
            </p:txBody>
          </p:sp>
        </mc:Choice>
        <mc:Fallback xmlns="">
          <p:sp>
            <p:nvSpPr>
              <p:cNvPr id="26" name="Rectangle 25"/>
              <p:cNvSpPr>
                <a:spLocks noRot="1" noChangeAspect="1" noMove="1" noResize="1" noEditPoints="1" noAdjustHandles="1" noChangeArrowheads="1" noChangeShapeType="1" noTextEdit="1"/>
              </p:cNvSpPr>
              <p:nvPr/>
            </p:nvSpPr>
            <p:spPr>
              <a:xfrm>
                <a:off x="352665" y="2321853"/>
                <a:ext cx="8908464" cy="8749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649206" y="3407167"/>
                <a:ext cx="6315382" cy="8749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𝐶</m:t>
                              </m:r>
                              <m:r>
                                <a:rPr lang="en-US" sz="1600" i="1">
                                  <a:latin typeface="Cambria Math" panose="02040503050406030204" pitchFamily="18" charset="0"/>
                                </a:rPr>
                                <m:t>𝑚</m:t>
                              </m:r>
                            </m:e>
                            <m:sub>
                              <m:r>
                                <a:rPr lang="en-US" sz="1600" i="1">
                                  <a:latin typeface="Cambria Math" panose="02040503050406030204" pitchFamily="18" charset="0"/>
                                </a:rPr>
                                <m:t>𝑎𝑏𝑐</m:t>
                              </m:r>
                            </m:sub>
                          </m:sSub>
                        </m:e>
                      </m:d>
                      <m:r>
                        <a:rPr lang="en-US" sz="1600" b="0" i="1" smtClean="0">
                          <a:latin typeface="Cambria Math" panose="02040503050406030204" pitchFamily="18" charset="0"/>
                        </a:rPr>
                        <m:t>=</m:t>
                      </m:r>
                      <m:r>
                        <a:rPr lang="en-US" sz="1600" i="1" smtClean="0">
                          <a:latin typeface="Cambria Math" panose="02040503050406030204" pitchFamily="18" charset="0"/>
                        </a:rPr>
                        <m:t> </m:t>
                      </m:r>
                      <m:r>
                        <a:rPr lang="en-US" sz="1600" i="1">
                          <a:latin typeface="Cambria Math" panose="02040503050406030204" pitchFamily="18" charset="0"/>
                        </a:rPr>
                        <m:t>[</m:t>
                      </m:r>
                      <m:r>
                        <a:rPr lang="en-US" sz="1600" i="1">
                          <a:latin typeface="Cambria Math" panose="02040503050406030204" pitchFamily="18" charset="0"/>
                        </a:rPr>
                        <m:t>𝐴</m:t>
                      </m:r>
                      <m:r>
                        <m:rPr>
                          <m:brk m:alnAt="7"/>
                        </m:rPr>
                        <a:rPr lang="en-US" sz="1600" i="1">
                          <a:latin typeface="Cambria Math" panose="02040503050406030204" pitchFamily="18" charset="0"/>
                        </a:rPr>
                        <m:t>]</m:t>
                      </m:r>
                      <m:r>
                        <a:rPr lang="en-US" sz="1600" i="1">
                          <a:latin typeface="Cambria Math" panose="02040503050406030204" pitchFamily="18" charset="0"/>
                          <a:ea typeface="Cambria Math" panose="02040503050406030204" pitchFamily="18" charset="0"/>
                        </a:rPr>
                        <m:t>∙</m:t>
                      </m:r>
                      <m:r>
                        <m:rPr>
                          <m:brk m:alnAt="7"/>
                        </m:rP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𝐶</m:t>
                          </m:r>
                          <m:r>
                            <a:rPr lang="en-US" sz="1600" i="1">
                              <a:latin typeface="Cambria Math" panose="02040503050406030204" pitchFamily="18" charset="0"/>
                            </a:rPr>
                            <m:t>𝑚</m:t>
                          </m:r>
                        </m:e>
                        <m:sub>
                          <m:r>
                            <a:rPr lang="en-US" sz="1600" i="1">
                              <a:latin typeface="Cambria Math" panose="02040503050406030204" pitchFamily="18" charset="0"/>
                            </a:rPr>
                            <m:t>012</m:t>
                          </m:r>
                        </m:sub>
                      </m:sSub>
                      <m:r>
                        <m:rPr>
                          <m:brk m:alnAt="7"/>
                        </m:rP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𝐴</m:t>
                              </m:r>
                            </m:e>
                          </m:d>
                        </m:e>
                        <m:sup>
                          <m:r>
                            <a:rPr lang="en-US" sz="1600" i="1">
                              <a:latin typeface="Cambria Math" panose="02040503050406030204" pitchFamily="18" charset="0"/>
                            </a:rPr>
                            <m:t>−1</m:t>
                          </m:r>
                        </m:sup>
                      </m:sSup>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m>
                            <m:mPr>
                              <m:plcHide m:val="on"/>
                              <m:mcs>
                                <m:mc>
                                  <m:mcPr>
                                    <m:count m:val="3"/>
                                    <m:mcJc m:val="center"/>
                                  </m:mcPr>
                                </m:mc>
                              </m:mcs>
                              <m:ctrlPr>
                                <a:rPr lang="en-US" sz="1600" i="1">
                                  <a:latin typeface="Cambria Math" panose="02040503050406030204" pitchFamily="18" charset="0"/>
                                </a:rPr>
                              </m:ctrlPr>
                            </m:mPr>
                            <m:mr>
                              <m:e>
                                <m:r>
                                  <a:rPr lang="en-US" sz="1600" i="1">
                                    <a:latin typeface="Cambria Math" panose="02040503050406030204" pitchFamily="18" charset="0"/>
                                  </a:rPr>
                                  <m:t>𝑗</m:t>
                                </m:r>
                                <m:r>
                                  <a:rPr lang="en-US" sz="1600" b="0" i="1" smtClean="0">
                                    <a:latin typeface="Cambria Math" panose="02040503050406030204" pitchFamily="18" charset="0"/>
                                  </a:rPr>
                                  <m:t>0.1378</m:t>
                                </m:r>
                              </m:e>
                              <m:e>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0.0689</m:t>
                                </m:r>
                              </m:e>
                              <m:e>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0.0689</m:t>
                                </m:r>
                              </m:e>
                            </m:mr>
                            <m:mr>
                              <m:e>
                                <m:r>
                                  <a:rPr lang="en-US" sz="1600" b="0" i="1" smtClean="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0.0689</m:t>
                                </m:r>
                              </m:e>
                              <m:e>
                                <m:r>
                                  <a:rPr lang="en-US" sz="1600" i="1">
                                    <a:latin typeface="Cambria Math" panose="02040503050406030204" pitchFamily="18" charset="0"/>
                                  </a:rPr>
                                  <m:t>𝑗</m:t>
                                </m:r>
                                <m:r>
                                  <a:rPr lang="en-US" sz="1600" i="1">
                                    <a:latin typeface="Cambria Math" panose="02040503050406030204" pitchFamily="18" charset="0"/>
                                  </a:rPr>
                                  <m:t>0.1378</m:t>
                                </m:r>
                              </m:e>
                              <m:e>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0.0689</m:t>
                                </m:r>
                              </m:e>
                            </m:mr>
                            <m:mr>
                              <m:e>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0.0689</m:t>
                                </m:r>
                              </m:e>
                              <m:e>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0.0689</m:t>
                                </m:r>
                              </m:e>
                              <m:e>
                                <m:r>
                                  <a:rPr lang="en-US" sz="1600" i="1">
                                    <a:latin typeface="Cambria Math" panose="02040503050406030204" pitchFamily="18" charset="0"/>
                                  </a:rPr>
                                  <m:t>𝑗</m:t>
                                </m:r>
                                <m:r>
                                  <a:rPr lang="en-US" sz="1600" i="1">
                                    <a:latin typeface="Cambria Math" panose="02040503050406030204" pitchFamily="18" charset="0"/>
                                  </a:rPr>
                                  <m:t>0.1378</m:t>
                                </m:r>
                              </m:e>
                            </m:mr>
                          </m:m>
                        </m:e>
                      </m:d>
                    </m:oMath>
                  </m:oMathPara>
                </a14:m>
                <a:endParaRPr lang="en-US" sz="1600" dirty="0"/>
              </a:p>
            </p:txBody>
          </p:sp>
        </mc:Choice>
        <mc:Fallback xmlns="">
          <p:sp>
            <p:nvSpPr>
              <p:cNvPr id="27" name="Rectangle 26"/>
              <p:cNvSpPr>
                <a:spLocks noRot="1" noChangeAspect="1" noMove="1" noResize="1" noEditPoints="1" noAdjustHandles="1" noChangeArrowheads="1" noChangeShapeType="1" noTextEdit="1"/>
              </p:cNvSpPr>
              <p:nvPr/>
            </p:nvSpPr>
            <p:spPr>
              <a:xfrm>
                <a:off x="1649206" y="3407167"/>
                <a:ext cx="6315382" cy="8749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352665" y="4514028"/>
                <a:ext cx="8591070" cy="8749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𝐷</m:t>
                              </m:r>
                              <m:r>
                                <a:rPr lang="en-US" sz="1600" i="1">
                                  <a:latin typeface="Cambria Math" panose="02040503050406030204" pitchFamily="18" charset="0"/>
                                </a:rPr>
                                <m:t>𝑚</m:t>
                              </m:r>
                            </m:e>
                            <m:sub>
                              <m:r>
                                <a:rPr lang="en-US" sz="1600" i="1">
                                  <a:latin typeface="Cambria Math" panose="02040503050406030204" pitchFamily="18" charset="0"/>
                                </a:rPr>
                                <m:t>𝑎𝑏𝑐</m:t>
                              </m:r>
                            </m:sub>
                          </m:sSub>
                        </m:e>
                      </m:d>
                      <m:r>
                        <a:rPr lang="en-US" sz="1600" b="0" i="1" smtClean="0">
                          <a:latin typeface="Cambria Math" panose="02040503050406030204" pitchFamily="18" charset="0"/>
                        </a:rPr>
                        <m:t>=</m:t>
                      </m:r>
                      <m:r>
                        <a:rPr lang="en-US" sz="1600" i="1" smtClean="0">
                          <a:latin typeface="Cambria Math" panose="02040503050406030204" pitchFamily="18" charset="0"/>
                        </a:rPr>
                        <m:t> </m:t>
                      </m:r>
                      <m:r>
                        <a:rPr lang="en-US" sz="1600" i="1">
                          <a:latin typeface="Cambria Math" panose="02040503050406030204" pitchFamily="18" charset="0"/>
                        </a:rPr>
                        <m:t>[</m:t>
                      </m:r>
                      <m:r>
                        <a:rPr lang="en-US" sz="1600" i="1">
                          <a:latin typeface="Cambria Math" panose="02040503050406030204" pitchFamily="18" charset="0"/>
                        </a:rPr>
                        <m:t>𝐴</m:t>
                      </m:r>
                      <m:r>
                        <m:rPr>
                          <m:brk m:alnAt="7"/>
                        </m:rPr>
                        <a:rPr lang="en-US" sz="1600" i="1">
                          <a:latin typeface="Cambria Math" panose="02040503050406030204" pitchFamily="18" charset="0"/>
                        </a:rPr>
                        <m:t>]</m:t>
                      </m:r>
                      <m:r>
                        <a:rPr lang="en-US" sz="1600" i="1">
                          <a:latin typeface="Cambria Math" panose="02040503050406030204" pitchFamily="18" charset="0"/>
                          <a:ea typeface="Cambria Math" panose="02040503050406030204" pitchFamily="18" charset="0"/>
                        </a:rPr>
                        <m:t>∙</m:t>
                      </m:r>
                      <m:r>
                        <m:rPr>
                          <m:brk m:alnAt="7"/>
                        </m:rP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𝐷</m:t>
                          </m:r>
                          <m:r>
                            <a:rPr lang="en-US" sz="1600" i="1">
                              <a:latin typeface="Cambria Math" panose="02040503050406030204" pitchFamily="18" charset="0"/>
                            </a:rPr>
                            <m:t>𝑚</m:t>
                          </m:r>
                        </m:e>
                        <m:sub>
                          <m:r>
                            <a:rPr lang="en-US" sz="1600" i="1">
                              <a:latin typeface="Cambria Math" panose="02040503050406030204" pitchFamily="18" charset="0"/>
                            </a:rPr>
                            <m:t>012</m:t>
                          </m:r>
                        </m:sub>
                      </m:sSub>
                      <m:r>
                        <m:rPr>
                          <m:brk m:alnAt="7"/>
                        </m:rP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𝐴</m:t>
                              </m:r>
                            </m:e>
                          </m:d>
                        </m:e>
                        <m:sup>
                          <m:r>
                            <a:rPr lang="en-US" sz="1600" i="1">
                              <a:latin typeface="Cambria Math" panose="02040503050406030204" pitchFamily="18" charset="0"/>
                            </a:rPr>
                            <m:t>−1</m:t>
                          </m:r>
                        </m:sup>
                      </m:sSup>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m>
                            <m:mPr>
                              <m:plcHide m:val="on"/>
                              <m:mcs>
                                <m:mc>
                                  <m:mcPr>
                                    <m:count m:val="3"/>
                                    <m:mcJc m:val="center"/>
                                  </m:mcPr>
                                </m:mc>
                              </m:mcs>
                              <m:ctrlPr>
                                <a:rPr lang="en-US" sz="1600" i="1">
                                  <a:latin typeface="Cambria Math" panose="02040503050406030204" pitchFamily="18" charset="0"/>
                                </a:rPr>
                              </m:ctrlPr>
                            </m:mPr>
                            <m:mr>
                              <m:e>
                                <m:r>
                                  <a:rPr lang="en-US" sz="1600" b="0" i="1" smtClean="0">
                                    <a:latin typeface="Cambria Math" panose="02040503050406030204" pitchFamily="18" charset="0"/>
                                  </a:rPr>
                                  <m:t>0.6921</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0.0125</m:t>
                                </m:r>
                              </m:e>
                              <m:e>
                                <m:r>
                                  <a:rPr lang="en-US" sz="1600" i="1">
                                    <a:latin typeface="Cambria Math" panose="02040503050406030204" pitchFamily="18" charset="0"/>
                                  </a:rPr>
                                  <m:t>−0.346+</m:t>
                                </m:r>
                                <m:r>
                                  <a:rPr lang="en-US" sz="1600" i="1">
                                    <a:latin typeface="Cambria Math" panose="02040503050406030204" pitchFamily="18" charset="0"/>
                                  </a:rPr>
                                  <m:t>𝑗</m:t>
                                </m:r>
                                <m:r>
                                  <a:rPr lang="en-US" sz="1600" i="1">
                                    <a:latin typeface="Cambria Math" panose="02040503050406030204" pitchFamily="18" charset="0"/>
                                  </a:rPr>
                                  <m:t>0.0063</m:t>
                                </m:r>
                              </m:e>
                              <m:e>
                                <m:r>
                                  <a:rPr lang="en-US" sz="1600" i="1">
                                    <a:latin typeface="Cambria Math" panose="02040503050406030204" pitchFamily="18" charset="0"/>
                                  </a:rPr>
                                  <m:t>−0.346+</m:t>
                                </m:r>
                                <m:r>
                                  <a:rPr lang="en-US" sz="1600" i="1">
                                    <a:latin typeface="Cambria Math" panose="02040503050406030204" pitchFamily="18" charset="0"/>
                                  </a:rPr>
                                  <m:t>𝑗</m:t>
                                </m:r>
                                <m:r>
                                  <a:rPr lang="en-US" sz="1600" i="1">
                                    <a:latin typeface="Cambria Math" panose="02040503050406030204" pitchFamily="18" charset="0"/>
                                  </a:rPr>
                                  <m:t>0.0063</m:t>
                                </m:r>
                              </m:e>
                            </m:mr>
                            <m:mr>
                              <m:e>
                                <m:r>
                                  <a:rPr lang="en-US" sz="1600" b="0" i="1" smtClean="0">
                                    <a:latin typeface="Cambria Math" panose="02040503050406030204" pitchFamily="18" charset="0"/>
                                  </a:rPr>
                                  <m:t>−0.346+</m:t>
                                </m:r>
                                <m:r>
                                  <a:rPr lang="en-US" sz="1600" i="1">
                                    <a:latin typeface="Cambria Math" panose="02040503050406030204" pitchFamily="18" charset="0"/>
                                  </a:rPr>
                                  <m:t>𝑗</m:t>
                                </m:r>
                                <m:r>
                                  <a:rPr lang="en-US" sz="1600" i="1">
                                    <a:latin typeface="Cambria Math" panose="02040503050406030204" pitchFamily="18" charset="0"/>
                                  </a:rPr>
                                  <m:t>0.0063</m:t>
                                </m:r>
                              </m:e>
                              <m:e>
                                <m:r>
                                  <a:rPr lang="en-US" sz="1600" i="1">
                                    <a:latin typeface="Cambria Math" panose="02040503050406030204" pitchFamily="18" charset="0"/>
                                  </a:rPr>
                                  <m:t>0.6921−</m:t>
                                </m:r>
                                <m:r>
                                  <a:rPr lang="en-US" sz="1600" i="1">
                                    <a:latin typeface="Cambria Math" panose="02040503050406030204" pitchFamily="18" charset="0"/>
                                  </a:rPr>
                                  <m:t>𝑗</m:t>
                                </m:r>
                                <m:r>
                                  <a:rPr lang="en-US" sz="1600" i="1">
                                    <a:latin typeface="Cambria Math" panose="02040503050406030204" pitchFamily="18" charset="0"/>
                                  </a:rPr>
                                  <m:t>0.0125</m:t>
                                </m:r>
                              </m:e>
                              <m:e>
                                <m:r>
                                  <a:rPr lang="en-US" sz="1600" i="1">
                                    <a:latin typeface="Cambria Math" panose="02040503050406030204" pitchFamily="18" charset="0"/>
                                  </a:rPr>
                                  <m:t>−0.346+</m:t>
                                </m:r>
                                <m:r>
                                  <a:rPr lang="en-US" sz="1600" i="1">
                                    <a:latin typeface="Cambria Math" panose="02040503050406030204" pitchFamily="18" charset="0"/>
                                  </a:rPr>
                                  <m:t>𝑗</m:t>
                                </m:r>
                                <m:r>
                                  <a:rPr lang="en-US" sz="1600" i="1">
                                    <a:latin typeface="Cambria Math" panose="02040503050406030204" pitchFamily="18" charset="0"/>
                                  </a:rPr>
                                  <m:t>0.0063</m:t>
                                </m:r>
                              </m:e>
                            </m:mr>
                            <m:mr>
                              <m:e>
                                <m:r>
                                  <a:rPr lang="en-US" sz="1600" i="1">
                                    <a:latin typeface="Cambria Math" panose="02040503050406030204" pitchFamily="18" charset="0"/>
                                  </a:rPr>
                                  <m:t>−0.346+</m:t>
                                </m:r>
                                <m:r>
                                  <a:rPr lang="en-US" sz="1600" i="1">
                                    <a:latin typeface="Cambria Math" panose="02040503050406030204" pitchFamily="18" charset="0"/>
                                  </a:rPr>
                                  <m:t>𝑗</m:t>
                                </m:r>
                                <m:r>
                                  <a:rPr lang="en-US" sz="1600" i="1">
                                    <a:latin typeface="Cambria Math" panose="02040503050406030204" pitchFamily="18" charset="0"/>
                                  </a:rPr>
                                  <m:t>0.0063</m:t>
                                </m:r>
                              </m:e>
                              <m:e>
                                <m:r>
                                  <a:rPr lang="en-US" sz="1600" i="1">
                                    <a:latin typeface="Cambria Math" panose="02040503050406030204" pitchFamily="18" charset="0"/>
                                  </a:rPr>
                                  <m:t>−0.346+</m:t>
                                </m:r>
                                <m:r>
                                  <a:rPr lang="en-US" sz="1600" i="1">
                                    <a:latin typeface="Cambria Math" panose="02040503050406030204" pitchFamily="18" charset="0"/>
                                  </a:rPr>
                                  <m:t>𝑗</m:t>
                                </m:r>
                                <m:r>
                                  <a:rPr lang="en-US" sz="1600" i="1">
                                    <a:latin typeface="Cambria Math" panose="02040503050406030204" pitchFamily="18" charset="0"/>
                                  </a:rPr>
                                  <m:t>0.0063</m:t>
                                </m:r>
                              </m:e>
                              <m:e>
                                <m:r>
                                  <a:rPr lang="en-US" sz="1600" i="1">
                                    <a:latin typeface="Cambria Math" panose="02040503050406030204" pitchFamily="18" charset="0"/>
                                  </a:rPr>
                                  <m:t>0.6921−</m:t>
                                </m:r>
                                <m:r>
                                  <a:rPr lang="en-US" sz="1600" i="1">
                                    <a:latin typeface="Cambria Math" panose="02040503050406030204" pitchFamily="18" charset="0"/>
                                  </a:rPr>
                                  <m:t>𝑗</m:t>
                                </m:r>
                                <m:r>
                                  <a:rPr lang="en-US" sz="1600" i="1">
                                    <a:latin typeface="Cambria Math" panose="02040503050406030204" pitchFamily="18" charset="0"/>
                                  </a:rPr>
                                  <m:t>0.0125</m:t>
                                </m:r>
                              </m:e>
                            </m:mr>
                          </m:m>
                        </m:e>
                      </m:d>
                    </m:oMath>
                  </m:oMathPara>
                </a14:m>
                <a:endParaRPr lang="en-US" sz="1600" dirty="0"/>
              </a:p>
            </p:txBody>
          </p:sp>
        </mc:Choice>
        <mc:Fallback xmlns="">
          <p:sp>
            <p:nvSpPr>
              <p:cNvPr id="28" name="Rectangle 27"/>
              <p:cNvSpPr>
                <a:spLocks noRot="1" noChangeAspect="1" noMove="1" noResize="1" noEditPoints="1" noAdjustHandles="1" noChangeArrowheads="1" noChangeShapeType="1" noTextEdit="1"/>
              </p:cNvSpPr>
              <p:nvPr/>
            </p:nvSpPr>
            <p:spPr>
              <a:xfrm>
                <a:off x="352665" y="4514028"/>
                <a:ext cx="8591070" cy="874920"/>
              </a:xfrm>
              <a:prstGeom prst="rect">
                <a:avLst/>
              </a:prstGeom>
              <a:blipFill>
                <a:blip r:embed="rId5"/>
                <a:stretch>
                  <a:fillRect/>
                </a:stretch>
              </a:blipFill>
            </p:spPr>
            <p:txBody>
              <a:bodyPr/>
              <a:lstStyle/>
              <a:p>
                <a:r>
                  <a:rPr lang="en-US">
                    <a:noFill/>
                  </a:rPr>
                  <a:t> </a:t>
                </a:r>
              </a:p>
            </p:txBody>
          </p:sp>
        </mc:Fallback>
      </mc:AlternateContent>
      <p:sp>
        <p:nvSpPr>
          <p:cNvPr id="10"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162274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2121093" cy="584775"/>
          </a:xfrm>
          <a:prstGeom prst="rect">
            <a:avLst/>
          </a:prstGeom>
        </p:spPr>
        <p:txBody>
          <a:bodyPr wrap="none">
            <a:spAutoFit/>
          </a:bodyPr>
          <a:lstStyle/>
          <a:p>
            <a:r>
              <a:rPr lang="en-US" sz="3200" dirty="0">
                <a:solidFill>
                  <a:srgbClr val="C8102E"/>
                </a:solidFill>
                <a:latin typeface="+mj-lt"/>
                <a:ea typeface="+mj-ea"/>
                <a:cs typeface="+mj-cs"/>
              </a:rPr>
              <a:t>Example 2</a:t>
            </a:r>
          </a:p>
        </p:txBody>
      </p:sp>
      <p:sp>
        <p:nvSpPr>
          <p:cNvPr id="4" name="Slide Number Placeholder 3"/>
          <p:cNvSpPr>
            <a:spLocks noGrp="1"/>
          </p:cNvSpPr>
          <p:nvPr>
            <p:ph type="sldNum" sz="quarter" idx="12"/>
          </p:nvPr>
        </p:nvSpPr>
        <p:spPr/>
        <p:txBody>
          <a:bodyPr/>
          <a:lstStyle/>
          <a:p>
            <a:fld id="{5B7A2384-8C5D-49F6-8259-B9A64ECD4852}" type="slidenum">
              <a:rPr lang="en-US" smtClean="0"/>
              <a:t>48</a:t>
            </a:fld>
            <a:endParaRPr lang="en-US" dirty="0"/>
          </a:p>
        </p:txBody>
      </p:sp>
      <p:sp>
        <p:nvSpPr>
          <p:cNvPr id="6" name="Rectangle 5"/>
          <p:cNvSpPr/>
          <p:nvPr/>
        </p:nvSpPr>
        <p:spPr>
          <a:xfrm>
            <a:off x="152400" y="647700"/>
            <a:ext cx="8991600" cy="400110"/>
          </a:xfrm>
          <a:prstGeom prst="rect">
            <a:avLst/>
          </a:prstGeom>
        </p:spPr>
        <p:txBody>
          <a:bodyPr wrap="square">
            <a:spAutoFit/>
          </a:bodyPr>
          <a:lstStyle/>
          <a:p>
            <a:r>
              <a:rPr lang="en-US" sz="2000" dirty="0"/>
              <a:t>With the matrices defined, the rotor voltages and currents can be computed:</a:t>
            </a:r>
          </a:p>
        </p:txBody>
      </p:sp>
      <mc:AlternateContent xmlns:mc="http://schemas.openxmlformats.org/markup-compatibility/2006" xmlns:a14="http://schemas.microsoft.com/office/drawing/2010/main">
        <mc:Choice Requires="a14">
          <p:sp>
            <p:nvSpPr>
              <p:cNvPr id="9" name="Rectangle 8"/>
              <p:cNvSpPr/>
              <p:nvPr/>
            </p:nvSpPr>
            <p:spPr>
              <a:xfrm>
                <a:off x="2057400" y="1304112"/>
                <a:ext cx="6133346" cy="743537"/>
              </a:xfrm>
              <a:prstGeom prst="rect">
                <a:avLst/>
              </a:prstGeom>
            </p:spPr>
            <p:txBody>
              <a:bodyPr wrap="none">
                <a:spAutoFit/>
              </a:bodyPr>
              <a:lstStyle/>
              <a:p>
                <a14:m>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𝑉𝑟</m:t>
                            </m:r>
                          </m:e>
                          <m:sub>
                            <m:r>
                              <a:rPr lang="en-US" sz="1600" b="0" i="1" smtClean="0">
                                <a:latin typeface="Cambria Math" panose="02040503050406030204" pitchFamily="18" charset="0"/>
                              </a:rPr>
                              <m:t>𝑎𝑏𝑐</m:t>
                            </m:r>
                          </m:sub>
                        </m:sSub>
                      </m:e>
                    </m:d>
                    <m:r>
                      <a:rPr lang="en-US" sz="1600" b="0" i="1" smtClean="0">
                        <a:latin typeface="Cambria Math" panose="02040503050406030204" pitchFamily="18" charset="0"/>
                      </a:rPr>
                      <m:t>=</m:t>
                    </m:r>
                    <m:r>
                      <m:rPr>
                        <m:brk m:alnAt="7"/>
                      </m:rP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𝐷𝑚</m:t>
                        </m:r>
                      </m:e>
                      <m:sub>
                        <m:r>
                          <a:rPr lang="en-US" sz="1600" b="0" i="1" smtClean="0">
                            <a:latin typeface="Cambria Math" panose="02040503050406030204" pitchFamily="18" charset="0"/>
                          </a:rPr>
                          <m:t>𝑎𝑏𝑐</m:t>
                        </m:r>
                      </m:sub>
                    </m:sSub>
                    <m:r>
                      <m:rPr>
                        <m:brk m:alnAt="7"/>
                      </m:rPr>
                      <a:rPr lang="en-US" sz="1600" i="1">
                        <a:latin typeface="Cambria Math" panose="02040503050406030204" pitchFamily="18" charset="0"/>
                      </a:rPr>
                      <m:t>]</m:t>
                    </m:r>
                    <m:r>
                      <a:rPr lang="en-US" sz="1600" i="1">
                        <a:latin typeface="Cambria Math" panose="02040503050406030204" pitchFamily="18" charset="0"/>
                        <a:ea typeface="Cambria Math" panose="02040503050406030204" pitchFamily="18" charset="0"/>
                      </a:rPr>
                      <m:t>∙</m:t>
                    </m:r>
                  </m:oMath>
                </a14:m>
                <a:r>
                  <a:rPr lang="en-US" sz="1600" dirty="0"/>
                  <a:t> </a:t>
                </a:r>
                <a14:m>
                  <m:oMath xmlns:m="http://schemas.openxmlformats.org/officeDocument/2006/math">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𝑉𝑠</m:t>
                            </m:r>
                          </m:e>
                          <m:sub>
                            <m:r>
                              <a:rPr lang="en-US" sz="1600" b="0" i="1" smtClean="0">
                                <a:latin typeface="Cambria Math" panose="02040503050406030204" pitchFamily="18" charset="0"/>
                              </a:rPr>
                              <m:t>𝑎𝑏𝑐</m:t>
                            </m:r>
                          </m:sub>
                        </m:sSub>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𝐵</m:t>
                            </m:r>
                            <m:r>
                              <a:rPr lang="en-US" sz="1600" i="1">
                                <a:latin typeface="Cambria Math" panose="02040503050406030204" pitchFamily="18" charset="0"/>
                              </a:rPr>
                              <m:t>𝑚</m:t>
                            </m:r>
                          </m:e>
                          <m:sub>
                            <m:r>
                              <a:rPr lang="en-US" sz="1600" b="0" i="1" smtClean="0">
                                <a:latin typeface="Cambria Math" panose="02040503050406030204" pitchFamily="18" charset="0"/>
                              </a:rPr>
                              <m:t>𝑎𝑏𝑐</m:t>
                            </m:r>
                          </m:sub>
                        </m:sSub>
                      </m:e>
                    </m:d>
                    <m:r>
                      <a:rPr lang="en-US" sz="1600" i="1">
                        <a:latin typeface="Cambria Math" panose="02040503050406030204" pitchFamily="18" charset="0"/>
                        <a:ea typeface="Cambria Math" panose="02040503050406030204" pitchFamily="18" charset="0"/>
                      </a:rPr>
                      <m:t>∙</m:t>
                    </m:r>
                    <m:r>
                      <m:rPr>
                        <m:nor/>
                      </m:rPr>
                      <a:rPr lang="en-US" sz="1600" dirty="0"/>
                      <m:t> </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𝐼</m:t>
                            </m:r>
                            <m:r>
                              <a:rPr lang="en-US" sz="1600" i="1">
                                <a:latin typeface="Cambria Math" panose="02040503050406030204" pitchFamily="18" charset="0"/>
                              </a:rPr>
                              <m:t>𝑠</m:t>
                            </m:r>
                          </m:e>
                          <m:sub>
                            <m:r>
                              <a:rPr lang="en-US" sz="1600" i="1">
                                <a:latin typeface="Cambria Math" panose="02040503050406030204" pitchFamily="18" charset="0"/>
                              </a:rPr>
                              <m:t>𝑎𝑏𝑐</m:t>
                            </m:r>
                          </m:sub>
                        </m:sSub>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eqArr>
                          <m:eqArrPr>
                            <m:ctrlPr>
                              <a:rPr lang="en-US" sz="1600" i="1">
                                <a:latin typeface="Cambria Math" panose="02040503050406030204" pitchFamily="18" charset="0"/>
                              </a:rPr>
                            </m:ctrlPr>
                          </m:eqArrPr>
                          <m:e>
                            <m:r>
                              <a:rPr lang="en-US" sz="1600" b="0" i="1" smtClean="0">
                                <a:latin typeface="Cambria Math" panose="02040503050406030204" pitchFamily="18" charset="0"/>
                              </a:rPr>
                              <m:t>124.5</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36.1</m:t>
                            </m:r>
                          </m:e>
                          <m:e>
                            <m:r>
                              <a:rPr lang="en-US" sz="1600" i="1">
                                <a:latin typeface="Cambria Math" panose="02040503050406030204" pitchFamily="18" charset="0"/>
                              </a:rPr>
                              <m:t>1</m:t>
                            </m:r>
                            <m:r>
                              <a:rPr lang="en-US" sz="1600" b="0" i="1" smtClean="0">
                                <a:latin typeface="Cambria Math" panose="02040503050406030204" pitchFamily="18" charset="0"/>
                              </a:rPr>
                              <m:t>24.1</m:t>
                            </m:r>
                            <m:r>
                              <a:rPr lang="en-US" sz="1600" i="1">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56.3</m:t>
                            </m:r>
                          </m:e>
                          <m:e>
                            <m:r>
                              <a:rPr lang="en-US" sz="1600" i="1">
                                <a:latin typeface="Cambria Math" panose="02040503050406030204" pitchFamily="18" charset="0"/>
                              </a:rPr>
                              <m:t>1</m:t>
                            </m:r>
                            <m:r>
                              <a:rPr lang="en-US" sz="1600" b="0" i="1" smtClean="0">
                                <a:latin typeface="Cambria Math" panose="02040503050406030204" pitchFamily="18" charset="0"/>
                              </a:rPr>
                              <m:t>23</m:t>
                            </m:r>
                            <m:r>
                              <a:rPr lang="en-US" sz="1600" i="1">
                                <a:latin typeface="Cambria Math" panose="02040503050406030204" pitchFamily="18" charset="0"/>
                              </a:rPr>
                              <m:t>.</m:t>
                            </m:r>
                            <m:r>
                              <a:rPr lang="en-US" sz="1600" b="0" i="1" smtClean="0">
                                <a:latin typeface="Cambria Math" panose="02040503050406030204" pitchFamily="18" charset="0"/>
                              </a:rPr>
                              <m:t>8</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83.9</m:t>
                            </m:r>
                          </m:e>
                        </m:eqArr>
                      </m:e>
                    </m:d>
                  </m:oMath>
                </a14:m>
                <a:endParaRPr lang="en-US" sz="1600" dirty="0"/>
              </a:p>
            </p:txBody>
          </p:sp>
        </mc:Choice>
        <mc:Fallback xmlns="">
          <p:sp>
            <p:nvSpPr>
              <p:cNvPr id="9" name="Rectangle 8"/>
              <p:cNvSpPr>
                <a:spLocks noRot="1" noChangeAspect="1" noMove="1" noResize="1" noEditPoints="1" noAdjustHandles="1" noChangeArrowheads="1" noChangeShapeType="1" noTextEdit="1"/>
              </p:cNvSpPr>
              <p:nvPr/>
            </p:nvSpPr>
            <p:spPr>
              <a:xfrm>
                <a:off x="2057400" y="1304112"/>
                <a:ext cx="6133346" cy="74353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146023" y="2346099"/>
                <a:ext cx="6058646" cy="748538"/>
              </a:xfrm>
              <a:prstGeom prst="rect">
                <a:avLst/>
              </a:prstGeom>
            </p:spPr>
            <p:txBody>
              <a:bodyPr wrap="none">
                <a:spAutoFit/>
              </a:bodyPr>
              <a:lstStyle/>
              <a:p>
                <a14:m>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𝐼</m:t>
                            </m:r>
                            <m:r>
                              <a:rPr lang="en-US" sz="1600" i="1">
                                <a:latin typeface="Cambria Math" panose="02040503050406030204" pitchFamily="18" charset="0"/>
                              </a:rPr>
                              <m:t>𝑟</m:t>
                            </m:r>
                          </m:e>
                          <m:sub>
                            <m:r>
                              <a:rPr lang="en-US" sz="1600" b="0" i="1" smtClean="0">
                                <a:latin typeface="Cambria Math" panose="02040503050406030204" pitchFamily="18" charset="0"/>
                              </a:rPr>
                              <m:t>𝑎𝑏𝑐</m:t>
                            </m:r>
                          </m:sub>
                        </m:sSub>
                      </m:e>
                    </m:d>
                    <m:r>
                      <a:rPr lang="en-US" sz="1600" b="0" i="1" smtClean="0">
                        <a:latin typeface="Cambria Math" panose="02040503050406030204" pitchFamily="18" charset="0"/>
                      </a:rPr>
                      <m:t>=</m:t>
                    </m:r>
                    <m:r>
                      <m:rPr>
                        <m:brk m:alnAt="7"/>
                      </m:rP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𝐶</m:t>
                        </m:r>
                        <m:r>
                          <a:rPr lang="en-US" sz="1600" i="1">
                            <a:latin typeface="Cambria Math" panose="02040503050406030204" pitchFamily="18" charset="0"/>
                          </a:rPr>
                          <m:t>𝑚</m:t>
                        </m:r>
                      </m:e>
                      <m:sub>
                        <m:r>
                          <a:rPr lang="en-US" sz="1600" b="0" i="1" smtClean="0">
                            <a:latin typeface="Cambria Math" panose="02040503050406030204" pitchFamily="18" charset="0"/>
                          </a:rPr>
                          <m:t>𝑎𝑏𝑐</m:t>
                        </m:r>
                      </m:sub>
                    </m:sSub>
                    <m:r>
                      <m:rPr>
                        <m:brk m:alnAt="7"/>
                      </m:rPr>
                      <a:rPr lang="en-US" sz="1600" i="1">
                        <a:latin typeface="Cambria Math" panose="02040503050406030204" pitchFamily="18" charset="0"/>
                      </a:rPr>
                      <m:t>]</m:t>
                    </m:r>
                    <m:r>
                      <a:rPr lang="en-US" sz="1600" i="1">
                        <a:latin typeface="Cambria Math" panose="02040503050406030204" pitchFamily="18" charset="0"/>
                        <a:ea typeface="Cambria Math" panose="02040503050406030204" pitchFamily="18" charset="0"/>
                      </a:rPr>
                      <m:t>∙</m:t>
                    </m:r>
                  </m:oMath>
                </a14:m>
                <a:r>
                  <a:rPr lang="en-US" sz="1600" dirty="0"/>
                  <a:t> </a:t>
                </a:r>
                <a14:m>
                  <m:oMath xmlns:m="http://schemas.openxmlformats.org/officeDocument/2006/math">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𝑉𝑠</m:t>
                            </m:r>
                          </m:e>
                          <m:sub>
                            <m:r>
                              <a:rPr lang="en-US" sz="1600" b="0" i="1" smtClean="0">
                                <a:latin typeface="Cambria Math" panose="02040503050406030204" pitchFamily="18" charset="0"/>
                              </a:rPr>
                              <m:t>𝑎𝑏𝑐</m:t>
                            </m:r>
                          </m:sub>
                        </m:sSub>
                      </m:e>
                    </m:d>
                    <m:r>
                      <a:rPr lang="en-US" sz="1600" b="0" i="1" smtClean="0">
                        <a:latin typeface="Cambria Math" panose="02040503050406030204" pitchFamily="18" charset="0"/>
                      </a:rPr>
                      <m:t>+</m:t>
                    </m:r>
                    <m:r>
                      <m:rPr>
                        <m:brk m:alnAt="7"/>
                      </m:rP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𝐴</m:t>
                        </m:r>
                        <m:r>
                          <a:rPr lang="en-US" sz="1600" i="1">
                            <a:latin typeface="Cambria Math" panose="02040503050406030204" pitchFamily="18" charset="0"/>
                          </a:rPr>
                          <m:t>𝑚</m:t>
                        </m:r>
                      </m:e>
                      <m:sub>
                        <m:r>
                          <a:rPr lang="en-US" sz="1600" b="0" i="1" smtClean="0">
                            <a:latin typeface="Cambria Math" panose="02040503050406030204" pitchFamily="18" charset="0"/>
                          </a:rPr>
                          <m:t>𝑎𝑏𝑐</m:t>
                        </m:r>
                      </m:sub>
                    </m:sSub>
                    <m:r>
                      <m:rPr>
                        <m:brk m:alnAt="7"/>
                      </m:rPr>
                      <a:rPr lang="en-US" sz="1600" i="1">
                        <a:latin typeface="Cambria Math" panose="02040503050406030204" pitchFamily="18" charset="0"/>
                      </a:rPr>
                      <m:t>]</m:t>
                    </m:r>
                    <m:r>
                      <a:rPr lang="en-US" sz="1600" i="1">
                        <a:latin typeface="Cambria Math" panose="02040503050406030204" pitchFamily="18" charset="0"/>
                        <a:ea typeface="Cambria Math" panose="02040503050406030204" pitchFamily="18" charset="0"/>
                      </a:rPr>
                      <m:t>∙</m:t>
                    </m:r>
                    <m:r>
                      <m:rPr>
                        <m:nor/>
                      </m:rPr>
                      <a:rPr lang="en-US" sz="1600" dirty="0"/>
                      <m:t> </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𝐼</m:t>
                            </m:r>
                            <m:r>
                              <a:rPr lang="en-US" sz="1600" i="1">
                                <a:latin typeface="Cambria Math" panose="02040503050406030204" pitchFamily="18" charset="0"/>
                              </a:rPr>
                              <m:t>𝑠</m:t>
                            </m:r>
                          </m:e>
                          <m:sub>
                            <m:r>
                              <a:rPr lang="en-US" sz="1600" i="1">
                                <a:latin typeface="Cambria Math" panose="02040503050406030204" pitchFamily="18" charset="0"/>
                              </a:rPr>
                              <m:t>𝑎𝑏𝑐</m:t>
                            </m:r>
                          </m:sub>
                        </m:sSub>
                      </m:e>
                    </m:d>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eqArr>
                          <m:eqArrPr>
                            <m:ctrlPr>
                              <a:rPr lang="en-US" sz="1600" i="1">
                                <a:latin typeface="Cambria Math" panose="02040503050406030204" pitchFamily="18" charset="0"/>
                              </a:rPr>
                            </m:ctrlPr>
                          </m:eqArrPr>
                          <m:e>
                            <m:r>
                              <a:rPr lang="en-US" sz="1600" b="0" i="1" smtClean="0">
                                <a:latin typeface="Cambria Math" panose="02040503050406030204" pitchFamily="18" charset="0"/>
                              </a:rPr>
                              <m:t>42.2</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41.2</m:t>
                            </m:r>
                          </m:e>
                          <m:e>
                            <m:r>
                              <a:rPr lang="en-US" sz="1600" b="0" i="1" smtClean="0">
                                <a:latin typeface="Cambria Math" panose="02040503050406030204" pitchFamily="18" charset="0"/>
                              </a:rPr>
                              <m:t>50.9</m:t>
                            </m:r>
                            <m:r>
                              <a:rPr lang="en-US" sz="1600" i="1">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46.6</m:t>
                            </m:r>
                          </m:e>
                          <m:e>
                            <m:r>
                              <a:rPr lang="en-US" sz="1600" b="0" i="1" smtClean="0">
                                <a:latin typeface="Cambria Math" panose="02040503050406030204" pitchFamily="18" charset="0"/>
                              </a:rPr>
                              <m:t>56.8</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79.1</m:t>
                            </m:r>
                          </m:e>
                        </m:eqArr>
                      </m:e>
                    </m:d>
                  </m:oMath>
                </a14:m>
                <a:endParaRPr 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2146023" y="2346099"/>
                <a:ext cx="6058646" cy="748538"/>
              </a:xfrm>
              <a:prstGeom prst="rect">
                <a:avLst/>
              </a:prstGeom>
              <a:blipFill>
                <a:blip r:embed="rId3"/>
                <a:stretch>
                  <a:fillRect/>
                </a:stretch>
              </a:blipFill>
            </p:spPr>
            <p:txBody>
              <a:bodyPr/>
              <a:lstStyle/>
              <a:p>
                <a:r>
                  <a:rPr lang="en-US">
                    <a:noFill/>
                  </a:rPr>
                  <a:t> </a:t>
                </a:r>
              </a:p>
            </p:txBody>
          </p:sp>
        </mc:Fallback>
      </mc:AlternateContent>
      <p:sp>
        <p:nvSpPr>
          <p:cNvPr id="2" name="Rectangle 1"/>
          <p:cNvSpPr/>
          <p:nvPr/>
        </p:nvSpPr>
        <p:spPr>
          <a:xfrm>
            <a:off x="247650" y="2906318"/>
            <a:ext cx="8915400" cy="400110"/>
          </a:xfrm>
          <a:prstGeom prst="rect">
            <a:avLst/>
          </a:prstGeom>
        </p:spPr>
        <p:txBody>
          <a:bodyPr wrap="square">
            <a:spAutoFit/>
          </a:bodyPr>
          <a:lstStyle/>
          <a:p>
            <a:r>
              <a:rPr lang="en-US" sz="2000" dirty="0">
                <a:solidFill>
                  <a:srgbClr val="000000"/>
                </a:solidFill>
              </a:rPr>
              <a:t>The converted electric power to shaft power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Rectangle 11"/>
              <p:cNvSpPr/>
              <p:nvPr/>
            </p:nvSpPr>
            <p:spPr>
              <a:xfrm>
                <a:off x="2209800" y="3242283"/>
                <a:ext cx="4544001" cy="957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𝑐𝑜𝑛𝑣𝑒𝑟𝑡</m:t>
                          </m:r>
                        </m:sub>
                      </m:sSub>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𝑘</m:t>
                          </m:r>
                          <m:r>
                            <a:rPr lang="en-US" sz="2000" b="0" i="1" smtClean="0">
                              <a:latin typeface="Cambria Math" panose="02040503050406030204" pitchFamily="18" charset="0"/>
                            </a:rPr>
                            <m:t>=1</m:t>
                          </m:r>
                        </m:sub>
                        <m:sup>
                          <m:r>
                            <a:rPr lang="en-US" sz="2000" b="0" i="1" smtClean="0">
                              <a:latin typeface="Cambria Math" panose="02040503050406030204" pitchFamily="18" charset="0"/>
                            </a:rPr>
                            <m:t>3</m:t>
                          </m:r>
                        </m:sup>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𝑉𝑠</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𝑎𝑏𝑐</m:t>
                                      </m:r>
                                    </m:e>
                                    <m:sub>
                                      <m:r>
                                        <a:rPr lang="en-US" sz="2000" b="0" i="1" smtClean="0">
                                          <a:latin typeface="Cambria Math" panose="02040503050406030204" pitchFamily="18" charset="0"/>
                                        </a:rPr>
                                        <m:t>𝑘</m:t>
                                      </m:r>
                                    </m:sub>
                                  </m:sSub>
                                </m:sub>
                              </m:sSub>
                              <m:r>
                                <a:rPr lang="en-US" sz="2000" i="1">
                                  <a:latin typeface="Cambria Math" panose="02040503050406030204" pitchFamily="18" charset="0"/>
                                  <a:ea typeface="Cambria Math" panose="02040503050406030204" pitchFamily="18" charset="0"/>
                                </a:rPr>
                                <m:t>∙</m:t>
                              </m:r>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𝐼</m:t>
                                  </m:r>
                                </m:e>
                                <m:sub>
                                  <m:sSub>
                                    <m:sSubPr>
                                      <m:ctrlPr>
                                        <a:rPr lang="en-US" sz="2000" i="1">
                                          <a:latin typeface="Cambria Math" panose="02040503050406030204" pitchFamily="18" charset="0"/>
                                        </a:rPr>
                                      </m:ctrlPr>
                                    </m:sSubPr>
                                    <m:e>
                                      <m:r>
                                        <a:rPr lang="en-US" sz="2000" i="1">
                                          <a:latin typeface="Cambria Math" panose="02040503050406030204" pitchFamily="18" charset="0"/>
                                        </a:rPr>
                                        <m:t>𝑎𝑏𝑐</m:t>
                                      </m:r>
                                    </m:e>
                                    <m:sub>
                                      <m:r>
                                        <a:rPr lang="en-US" sz="2000" i="1">
                                          <a:latin typeface="Cambria Math" panose="02040503050406030204" pitchFamily="18" charset="0"/>
                                        </a:rPr>
                                        <m:t>𝑘</m:t>
                                      </m:r>
                                    </m:sub>
                                  </m:sSub>
                                </m:sub>
                                <m:sup>
                                  <m:r>
                                    <a:rPr lang="en-US" sz="2000" b="0" i="1" smtClean="0">
                                      <a:latin typeface="Cambria Math" panose="02040503050406030204" pitchFamily="18" charset="0"/>
                                    </a:rPr>
                                    <m:t>∗</m:t>
                                  </m:r>
                                </m:sup>
                              </m:sSubSup>
                            </m:num>
                            <m:den>
                              <m:r>
                                <a:rPr lang="en-US" sz="2000" b="0" i="1" smtClean="0">
                                  <a:latin typeface="Cambria Math" panose="02040503050406030204" pitchFamily="18" charset="0"/>
                                </a:rPr>
                                <m:t>1000</m:t>
                              </m:r>
                            </m:den>
                          </m:f>
                          <m:r>
                            <a:rPr lang="en-US" sz="2000" b="0" i="1" smtClean="0">
                              <a:latin typeface="Cambria Math" panose="02040503050406030204" pitchFamily="18" charset="0"/>
                            </a:rPr>
                            <m:t>=18.5 </m:t>
                          </m:r>
                          <m:r>
                            <a:rPr lang="en-US" sz="2000" b="0" i="1" smtClean="0">
                              <a:latin typeface="Cambria Math" panose="02040503050406030204" pitchFamily="18" charset="0"/>
                            </a:rPr>
                            <m:t>𝑘𝑊</m:t>
                          </m:r>
                        </m:e>
                      </m:nary>
                    </m:oMath>
                  </m:oMathPara>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2209800" y="3242283"/>
                <a:ext cx="4544001" cy="957634"/>
              </a:xfrm>
              <a:prstGeom prst="rect">
                <a:avLst/>
              </a:prstGeom>
              <a:blipFill>
                <a:blip r:embed="rId4"/>
                <a:stretch>
                  <a:fillRect/>
                </a:stretch>
              </a:blipFill>
            </p:spPr>
            <p:txBody>
              <a:bodyPr/>
              <a:lstStyle/>
              <a:p>
                <a:r>
                  <a:rPr lang="en-US">
                    <a:noFill/>
                  </a:rPr>
                  <a:t> </a:t>
                </a:r>
              </a:p>
            </p:txBody>
          </p:sp>
        </mc:Fallback>
      </mc:AlternateContent>
      <p:sp>
        <p:nvSpPr>
          <p:cNvPr id="5" name="Rectangle 4"/>
          <p:cNvSpPr/>
          <p:nvPr/>
        </p:nvSpPr>
        <p:spPr>
          <a:xfrm>
            <a:off x="247650" y="4103878"/>
            <a:ext cx="8915400" cy="400110"/>
          </a:xfrm>
          <a:prstGeom prst="rect">
            <a:avLst/>
          </a:prstGeom>
        </p:spPr>
        <p:txBody>
          <a:bodyPr wrap="square">
            <a:spAutoFit/>
          </a:bodyPr>
          <a:lstStyle/>
          <a:p>
            <a:r>
              <a:rPr lang="en-US" sz="2000" dirty="0">
                <a:solidFill>
                  <a:srgbClr val="000000"/>
                </a:solidFill>
              </a:rPr>
              <a:t>The power converted in units of horsepower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7" name="Rectangle 6"/>
              <p:cNvSpPr/>
              <p:nvPr/>
            </p:nvSpPr>
            <p:spPr>
              <a:xfrm>
                <a:off x="3124200" y="4392926"/>
                <a:ext cx="2549544" cy="6685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h𝑝</m:t>
                      </m:r>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𝑐𝑜𝑛𝑣𝑒𝑟𝑡</m:t>
                              </m:r>
                            </m:sub>
                          </m:sSub>
                        </m:num>
                        <m:den>
                          <m:r>
                            <a:rPr lang="en-US" sz="2000" b="0" i="1" smtClean="0">
                              <a:latin typeface="Cambria Math" panose="02040503050406030204" pitchFamily="18" charset="0"/>
                            </a:rPr>
                            <m:t>0.746</m:t>
                          </m:r>
                        </m:den>
                      </m:f>
                      <m:r>
                        <a:rPr lang="en-US" sz="2000" b="0" i="1" smtClean="0">
                          <a:latin typeface="Cambria Math" panose="02040503050406030204" pitchFamily="18" charset="0"/>
                        </a:rPr>
                        <m:t>=24.8</m:t>
                      </m:r>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3124200" y="4392926"/>
                <a:ext cx="2549544" cy="668581"/>
              </a:xfrm>
              <a:prstGeom prst="rect">
                <a:avLst/>
              </a:prstGeom>
              <a:blipFill>
                <a:blip r:embed="rId5"/>
                <a:stretch>
                  <a:fillRect/>
                </a:stretch>
              </a:blipFill>
            </p:spPr>
            <p:txBody>
              <a:bodyPr/>
              <a:lstStyle/>
              <a:p>
                <a:r>
                  <a:rPr lang="en-US">
                    <a:noFill/>
                  </a:rPr>
                  <a:t> </a:t>
                </a:r>
              </a:p>
            </p:txBody>
          </p:sp>
        </mc:Fallback>
      </mc:AlternateContent>
      <p:sp>
        <p:nvSpPr>
          <p:cNvPr id="8" name="Rectangle 7"/>
          <p:cNvSpPr/>
          <p:nvPr/>
        </p:nvSpPr>
        <p:spPr>
          <a:xfrm>
            <a:off x="209550" y="4997367"/>
            <a:ext cx="8877300" cy="1015663"/>
          </a:xfrm>
          <a:prstGeom prst="rect">
            <a:avLst/>
          </a:prstGeom>
        </p:spPr>
        <p:txBody>
          <a:bodyPr wrap="square">
            <a:spAutoFit/>
          </a:bodyPr>
          <a:lstStyle/>
          <a:p>
            <a:pPr algn="just"/>
            <a:r>
              <a:rPr lang="en-US" sz="2000" dirty="0">
                <a:solidFill>
                  <a:srgbClr val="000000"/>
                </a:solidFill>
              </a:rPr>
              <a:t>Note how the shaft power in horsepower is approximately equal to the input kVA of the motor. This is typically the case so that a good assumption for a motor is that the rated output in horsepower will be equal to the input kVA.</a:t>
            </a:r>
            <a:endParaRPr lang="en-US" sz="2000" dirty="0">
              <a:solidFill>
                <a:srgbClr val="000000"/>
              </a:solidFill>
              <a:effectLst/>
            </a:endParaRPr>
          </a:p>
        </p:txBody>
      </p:sp>
      <p:sp>
        <p:nvSpPr>
          <p:cNvPr id="17"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951021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3"/>
          <p:cNvSpPr>
            <a:spLocks noGrp="1"/>
          </p:cNvSpPr>
          <p:nvPr>
            <p:ph type="sldNum" sz="quarter" idx="4"/>
          </p:nvPr>
        </p:nvSpPr>
        <p:spPr>
          <a:xfrm>
            <a:off x="6324600" y="5638800"/>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ACA39A"/>
                </a:solidFill>
                <a:effectLst/>
                <a:uLnTx/>
                <a:uFillTx/>
                <a:latin typeface="Times" charset="0"/>
                <a:ea typeface="+mn-ea"/>
                <a:cs typeface="+mn-cs"/>
              </a:rPr>
              <a:t>49</a:t>
            </a:r>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7" name="Title 1"/>
          <p:cNvSpPr txBox="1">
            <a:spLocks/>
          </p:cNvSpPr>
          <p:nvPr/>
        </p:nvSpPr>
        <p:spPr>
          <a:xfrm>
            <a:off x="304800" y="2286000"/>
            <a:ext cx="8538519" cy="144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C00000"/>
                </a:solidFill>
                <a:effectLst/>
                <a:uLnTx/>
                <a:uFillTx/>
                <a:latin typeface="Calibri Light" panose="020F0302020204030204"/>
                <a:ea typeface="+mj-ea"/>
                <a:cs typeface="+mj-cs"/>
              </a:rPr>
              <a:t>Thank You!</a:t>
            </a:r>
            <a:endParaRPr kumimoji="0" lang="en-US" sz="4800" b="1"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sp>
        <p:nvSpPr>
          <p:cNvPr id="8"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413859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348883" cy="584775"/>
          </a:xfrm>
          <a:prstGeom prst="rect">
            <a:avLst/>
          </a:prstGeom>
        </p:spPr>
        <p:txBody>
          <a:bodyPr wrap="none">
            <a:spAutoFit/>
          </a:bodyPr>
          <a:lstStyle/>
          <a:p>
            <a:r>
              <a:rPr lang="en-US" sz="3200" dirty="0">
                <a:solidFill>
                  <a:srgbClr val="C8102E"/>
                </a:solidFill>
                <a:latin typeface="+mj-lt"/>
                <a:ea typeface="+mj-ea"/>
                <a:cs typeface="+mj-cs"/>
              </a:rPr>
              <a:t>Wye-Connected Loads</a:t>
            </a:r>
          </a:p>
        </p:txBody>
      </p:sp>
      <p:sp>
        <p:nvSpPr>
          <p:cNvPr id="4" name="Slide Number Placeholder 3"/>
          <p:cNvSpPr>
            <a:spLocks noGrp="1"/>
          </p:cNvSpPr>
          <p:nvPr>
            <p:ph type="sldNum" sz="quarter" idx="12"/>
          </p:nvPr>
        </p:nvSpPr>
        <p:spPr/>
        <p:txBody>
          <a:bodyPr/>
          <a:lstStyle/>
          <a:p>
            <a:fld id="{5B7A2384-8C5D-49F6-8259-B9A64ECD4852}" type="slidenum">
              <a:rPr lang="en-US" smtClean="0"/>
              <a:t>5</a:t>
            </a:fld>
            <a:endParaRPr lang="en-US" dirty="0"/>
          </a:p>
        </p:txBody>
      </p:sp>
      <p:sp>
        <p:nvSpPr>
          <p:cNvPr id="5" name="Rectangle 4"/>
          <p:cNvSpPr/>
          <p:nvPr/>
        </p:nvSpPr>
        <p:spPr>
          <a:xfrm>
            <a:off x="152400" y="647700"/>
            <a:ext cx="8915400" cy="400110"/>
          </a:xfrm>
          <a:prstGeom prst="rect">
            <a:avLst/>
          </a:prstGeom>
        </p:spPr>
        <p:txBody>
          <a:bodyPr wrap="square">
            <a:spAutoFit/>
          </a:bodyPr>
          <a:lstStyle/>
          <a:p>
            <a:r>
              <a:rPr lang="en-US" sz="2000" dirty="0">
                <a:solidFill>
                  <a:srgbClr val="000000"/>
                </a:solidFill>
              </a:rPr>
              <a:t>Fig.1 shows the model of a wye-connected load.</a:t>
            </a:r>
            <a:endParaRPr lang="en-US" sz="2000" dirty="0">
              <a:solidFill>
                <a:srgbClr val="000000"/>
              </a:solidFill>
              <a:effectLst/>
            </a:endParaRPr>
          </a:p>
        </p:txBody>
      </p:sp>
      <p:pic>
        <p:nvPicPr>
          <p:cNvPr id="6" name="Picture 5"/>
          <p:cNvPicPr>
            <a:picLocks noChangeAspect="1"/>
          </p:cNvPicPr>
          <p:nvPr/>
        </p:nvPicPr>
        <p:blipFill>
          <a:blip r:embed="rId2"/>
          <a:stretch>
            <a:fillRect/>
          </a:stretch>
        </p:blipFill>
        <p:spPr>
          <a:xfrm>
            <a:off x="1752600" y="1219200"/>
            <a:ext cx="5105400" cy="3924300"/>
          </a:xfrm>
          <a:prstGeom prst="rect">
            <a:avLst/>
          </a:prstGeom>
        </p:spPr>
      </p:pic>
      <p:sp>
        <p:nvSpPr>
          <p:cNvPr id="7" name="TextBox 6"/>
          <p:cNvSpPr txBox="1"/>
          <p:nvPr/>
        </p:nvSpPr>
        <p:spPr>
          <a:xfrm>
            <a:off x="1411848" y="5345668"/>
            <a:ext cx="6396503" cy="369332"/>
          </a:xfrm>
          <a:prstGeom prst="rect">
            <a:avLst/>
          </a:prstGeom>
          <a:noFill/>
        </p:spPr>
        <p:txBody>
          <a:bodyPr wrap="square" rtlCol="0">
            <a:spAutoFit/>
          </a:bodyPr>
          <a:lstStyle/>
          <a:p>
            <a:pPr algn="ctr"/>
            <a:r>
              <a:rPr lang="en-US" dirty="0"/>
              <a:t>Fig.1 Wye</a:t>
            </a:r>
            <a:r>
              <a:rPr lang="en-US" dirty="0">
                <a:solidFill>
                  <a:srgbClr val="000000"/>
                </a:solidFill>
              </a:rPr>
              <a:t>-connected load  </a:t>
            </a:r>
            <a:endParaRPr lang="en-US" dirty="0"/>
          </a:p>
        </p:txBody>
      </p:sp>
      <p:sp>
        <p:nvSpPr>
          <p:cNvPr id="8"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086367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348883" cy="584775"/>
          </a:xfrm>
          <a:prstGeom prst="rect">
            <a:avLst/>
          </a:prstGeom>
        </p:spPr>
        <p:txBody>
          <a:bodyPr wrap="none">
            <a:spAutoFit/>
          </a:bodyPr>
          <a:lstStyle/>
          <a:p>
            <a:r>
              <a:rPr lang="en-US" sz="3200" dirty="0">
                <a:solidFill>
                  <a:srgbClr val="C8102E"/>
                </a:solidFill>
                <a:latin typeface="+mj-lt"/>
                <a:ea typeface="+mj-ea"/>
                <a:cs typeface="+mj-cs"/>
              </a:rPr>
              <a:t>Wye-Connected Loads</a:t>
            </a:r>
          </a:p>
        </p:txBody>
      </p:sp>
      <p:sp>
        <p:nvSpPr>
          <p:cNvPr id="4" name="Slide Number Placeholder 3"/>
          <p:cNvSpPr>
            <a:spLocks noGrp="1"/>
          </p:cNvSpPr>
          <p:nvPr>
            <p:ph type="sldNum" sz="quarter" idx="12"/>
          </p:nvPr>
        </p:nvSpPr>
        <p:spPr/>
        <p:txBody>
          <a:bodyPr/>
          <a:lstStyle/>
          <a:p>
            <a:fld id="{5B7A2384-8C5D-49F6-8259-B9A64ECD4852}" type="slidenum">
              <a:rPr lang="en-US" smtClean="0"/>
              <a:t>6</a:t>
            </a:fld>
            <a:endParaRPr lang="en-US" dirty="0"/>
          </a:p>
        </p:txBody>
      </p:sp>
      <p:sp>
        <p:nvSpPr>
          <p:cNvPr id="5" name="Rectangle 4"/>
          <p:cNvSpPr/>
          <p:nvPr/>
        </p:nvSpPr>
        <p:spPr>
          <a:xfrm>
            <a:off x="152400" y="647700"/>
            <a:ext cx="8915400" cy="1015663"/>
          </a:xfrm>
          <a:prstGeom prst="rect">
            <a:avLst/>
          </a:prstGeom>
        </p:spPr>
        <p:txBody>
          <a:bodyPr wrap="square">
            <a:spAutoFit/>
          </a:bodyPr>
          <a:lstStyle/>
          <a:p>
            <a:pPr algn="just"/>
            <a:r>
              <a:rPr lang="en-US" sz="2000" dirty="0"/>
              <a:t>The notation for the specified complex powers and voltages are as follows:</a:t>
            </a:r>
          </a:p>
          <a:p>
            <a:pPr algn="just"/>
            <a:endParaRPr lang="en-US" sz="2000" dirty="0"/>
          </a:p>
          <a:p>
            <a:pPr algn="just"/>
            <a:r>
              <a:rPr lang="en-US" sz="2000" i="1" dirty="0"/>
              <a:t>Phase a</a:t>
            </a:r>
            <a:r>
              <a:rPr lang="en-US" sz="2000" dirty="0"/>
              <a:t>:</a:t>
            </a:r>
          </a:p>
        </p:txBody>
      </p:sp>
      <p:pic>
        <p:nvPicPr>
          <p:cNvPr id="6" name="Picture 5"/>
          <p:cNvPicPr>
            <a:picLocks noChangeAspect="1"/>
          </p:cNvPicPr>
          <p:nvPr/>
        </p:nvPicPr>
        <p:blipFill>
          <a:blip r:embed="rId2"/>
          <a:stretch>
            <a:fillRect/>
          </a:stretch>
        </p:blipFill>
        <p:spPr>
          <a:xfrm>
            <a:off x="2857500" y="2830625"/>
            <a:ext cx="3505200" cy="2694296"/>
          </a:xfrm>
          <a:prstGeom prst="rect">
            <a:avLst/>
          </a:prstGeom>
        </p:spPr>
      </p:pic>
      <p:sp>
        <p:nvSpPr>
          <p:cNvPr id="7" name="TextBox 6"/>
          <p:cNvSpPr txBox="1"/>
          <p:nvPr/>
        </p:nvSpPr>
        <p:spPr>
          <a:xfrm>
            <a:off x="1295400" y="5494702"/>
            <a:ext cx="6396503" cy="369332"/>
          </a:xfrm>
          <a:prstGeom prst="rect">
            <a:avLst/>
          </a:prstGeom>
          <a:noFill/>
        </p:spPr>
        <p:txBody>
          <a:bodyPr wrap="square" rtlCol="0">
            <a:spAutoFit/>
          </a:bodyPr>
          <a:lstStyle/>
          <a:p>
            <a:pPr algn="ctr"/>
            <a:r>
              <a:rPr lang="en-US" dirty="0"/>
              <a:t>Fig.1 Wye</a:t>
            </a:r>
            <a:r>
              <a:rPr lang="en-US" dirty="0">
                <a:solidFill>
                  <a:srgbClr val="000000"/>
                </a:solidFill>
              </a:rPr>
              <a:t>-connected load  </a:t>
            </a:r>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2514600" y="1225611"/>
                <a:ext cx="3199915" cy="276999"/>
              </a:xfrm>
              <a:prstGeom prst="rect">
                <a:avLst/>
              </a:prstGeom>
              <a:noFill/>
            </p:spPr>
            <p:txBody>
              <a:bodyPr wrap="none" lIns="0" tIns="0" rIns="0" bIns="0" rtlCol="0">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𝑎</m:t>
                            </m:r>
                          </m:sub>
                        </m:sSub>
                      </m:e>
                    </m:d>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𝑎</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𝑎</m:t>
                        </m:r>
                      </m:sub>
                    </m:sSub>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j</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e>
                      <m:sub>
                        <m:r>
                          <a:rPr lang="en-US" i="1">
                            <a:latin typeface="Cambria Math" panose="02040503050406030204" pitchFamily="18" charset="0"/>
                            <a:ea typeface="Cambria Math" panose="02040503050406030204" pitchFamily="18" charset="0"/>
                          </a:rPr>
                          <m:t>𝑎</m:t>
                        </m:r>
                      </m:sub>
                    </m:sSub>
                  </m:oMath>
                </a14:m>
                <a:r>
                  <a:rPr lang="en-US" dirty="0"/>
                  <a:t> and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𝑎</m:t>
                            </m:r>
                            <m:r>
                              <a:rPr lang="en-US" b="0" i="1" smtClean="0">
                                <a:latin typeface="Cambria Math" panose="02040503050406030204" pitchFamily="18" charset="0"/>
                              </a:rPr>
                              <m:t>𝑛</m:t>
                            </m:r>
                          </m:sub>
                        </m:sSub>
                      </m:e>
                    </m:d>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panose="02040503050406030204" pitchFamily="18" charset="0"/>
                          </a:rPr>
                          <m:t>𝑎</m:t>
                        </m:r>
                      </m:sub>
                    </m:sSub>
                  </m:oMath>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514600" y="1225611"/>
                <a:ext cx="3199915" cy="276999"/>
              </a:xfrm>
              <a:prstGeom prst="rect">
                <a:avLst/>
              </a:prstGeom>
              <a:blipFill>
                <a:blip r:embed="rId3"/>
                <a:stretch>
                  <a:fillRect l="-382" t="-33333" r="-33015" b="-102222"/>
                </a:stretch>
              </a:blipFill>
            </p:spPr>
            <p:txBody>
              <a:bodyPr/>
              <a:lstStyle/>
              <a:p>
                <a:r>
                  <a:rPr lang="en-US">
                    <a:noFill/>
                  </a:rPr>
                  <a:t> </a:t>
                </a:r>
              </a:p>
            </p:txBody>
          </p:sp>
        </mc:Fallback>
      </mc:AlternateContent>
      <p:sp>
        <p:nvSpPr>
          <p:cNvPr id="8" name="TextBox 7"/>
          <p:cNvSpPr txBox="1"/>
          <p:nvPr/>
        </p:nvSpPr>
        <p:spPr>
          <a:xfrm>
            <a:off x="7633965" y="1155531"/>
            <a:ext cx="442750" cy="369332"/>
          </a:xfrm>
          <a:prstGeom prst="rect">
            <a:avLst/>
          </a:prstGeom>
          <a:noFill/>
        </p:spPr>
        <p:txBody>
          <a:bodyPr wrap="none" rtlCol="0">
            <a:spAutoFit/>
          </a:bodyPr>
          <a:lstStyle/>
          <a:p>
            <a:r>
              <a:rPr lang="en-US" dirty="0"/>
              <a:t>(</a:t>
            </a:r>
            <a:r>
              <a:rPr lang="en-US" altLang="zh-CN" dirty="0"/>
              <a:t>1</a:t>
            </a:r>
            <a:r>
              <a:rPr lang="en-US" dirty="0"/>
              <a:t>)</a:t>
            </a:r>
          </a:p>
        </p:txBody>
      </p:sp>
      <p:sp>
        <p:nvSpPr>
          <p:cNvPr id="9" name="Rectangle 8"/>
          <p:cNvSpPr/>
          <p:nvPr/>
        </p:nvSpPr>
        <p:spPr>
          <a:xfrm>
            <a:off x="112549" y="1893226"/>
            <a:ext cx="1059906" cy="400110"/>
          </a:xfrm>
          <a:prstGeom prst="rect">
            <a:avLst/>
          </a:prstGeom>
        </p:spPr>
        <p:txBody>
          <a:bodyPr wrap="none">
            <a:spAutoFit/>
          </a:bodyPr>
          <a:lstStyle/>
          <a:p>
            <a:pPr algn="just"/>
            <a:r>
              <a:rPr lang="en-US" sz="2000" i="1" dirty="0"/>
              <a:t>Phase b</a:t>
            </a:r>
            <a:r>
              <a:rPr lang="en-US" sz="2000" dirty="0"/>
              <a:t>:</a:t>
            </a:r>
          </a:p>
        </p:txBody>
      </p:sp>
      <p:sp>
        <p:nvSpPr>
          <p:cNvPr id="10" name="Rectangle 9"/>
          <p:cNvSpPr/>
          <p:nvPr/>
        </p:nvSpPr>
        <p:spPr>
          <a:xfrm>
            <a:off x="112549" y="2576089"/>
            <a:ext cx="1059906" cy="400110"/>
          </a:xfrm>
          <a:prstGeom prst="rect">
            <a:avLst/>
          </a:prstGeom>
        </p:spPr>
        <p:txBody>
          <a:bodyPr wrap="none">
            <a:spAutoFit/>
          </a:bodyPr>
          <a:lstStyle/>
          <a:p>
            <a:pPr algn="just"/>
            <a:r>
              <a:rPr lang="en-US" sz="2000" i="1" dirty="0"/>
              <a:t>Phase c</a:t>
            </a:r>
            <a:r>
              <a:rPr lang="en-US" sz="2000" dirty="0"/>
              <a:t>:</a:t>
            </a:r>
          </a:p>
        </p:txBody>
      </p:sp>
      <mc:AlternateContent xmlns:mc="http://schemas.openxmlformats.org/markup-compatibility/2006" xmlns:a14="http://schemas.microsoft.com/office/drawing/2010/main">
        <mc:Choice Requires="a14">
          <p:sp>
            <p:nvSpPr>
              <p:cNvPr id="11" name="TextBox 10"/>
              <p:cNvSpPr txBox="1"/>
              <p:nvPr/>
            </p:nvSpPr>
            <p:spPr>
              <a:xfrm>
                <a:off x="2496922" y="1828573"/>
                <a:ext cx="3340402" cy="276999"/>
              </a:xfrm>
              <a:prstGeom prst="rect">
                <a:avLst/>
              </a:prstGeom>
              <a:noFill/>
            </p:spPr>
            <p:txBody>
              <a:bodyPr wrap="none" lIns="0" tIns="0" rIns="0" bIns="0" rtlCol="0">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𝑏</m:t>
                            </m:r>
                          </m:sub>
                        </m:sSub>
                      </m:e>
                    </m:d>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𝑏</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𝑏</m:t>
                        </m:r>
                      </m:sub>
                    </m:sSub>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j</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e>
                      <m:sub>
                        <m:r>
                          <a:rPr lang="en-US" b="0" i="1" smtClean="0">
                            <a:latin typeface="Cambria Math" panose="02040503050406030204" pitchFamily="18" charset="0"/>
                            <a:ea typeface="Cambria Math" panose="02040503050406030204" pitchFamily="18" charset="0"/>
                          </a:rPr>
                          <m:t>𝑏</m:t>
                        </m:r>
                      </m:sub>
                    </m:sSub>
                  </m:oMath>
                </a14:m>
                <a:r>
                  <a:rPr lang="en-US" dirty="0"/>
                  <a:t> and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𝑏𝑛</m:t>
                            </m:r>
                          </m:sub>
                        </m:sSub>
                      </m:e>
                    </m:d>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panose="02040503050406030204" pitchFamily="18" charset="0"/>
                          </a:rPr>
                          <m:t>𝑏</m:t>
                        </m:r>
                      </m:sub>
                    </m:sSub>
                  </m:oMath>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496922" y="1828573"/>
                <a:ext cx="3340402" cy="276999"/>
              </a:xfrm>
              <a:prstGeom prst="rect">
                <a:avLst/>
              </a:prstGeom>
              <a:blipFill>
                <a:blip r:embed="rId4"/>
                <a:stretch>
                  <a:fillRect l="-365" t="-35556" r="-28832" b="-100000"/>
                </a:stretch>
              </a:blipFill>
            </p:spPr>
            <p:txBody>
              <a:bodyPr/>
              <a:lstStyle/>
              <a:p>
                <a:r>
                  <a:rPr lang="en-US">
                    <a:noFill/>
                  </a:rPr>
                  <a:t> </a:t>
                </a:r>
              </a:p>
            </p:txBody>
          </p:sp>
        </mc:Fallback>
      </mc:AlternateContent>
      <p:sp>
        <p:nvSpPr>
          <p:cNvPr id="12" name="TextBox 11"/>
          <p:cNvSpPr txBox="1"/>
          <p:nvPr/>
        </p:nvSpPr>
        <p:spPr>
          <a:xfrm>
            <a:off x="7633965" y="1769051"/>
            <a:ext cx="442750" cy="369332"/>
          </a:xfrm>
          <a:prstGeom prst="rect">
            <a:avLst/>
          </a:prstGeom>
          <a:noFill/>
        </p:spPr>
        <p:txBody>
          <a:bodyPr wrap="none" rtlCol="0">
            <a:spAutoFit/>
          </a:bodyPr>
          <a:lstStyle/>
          <a:p>
            <a:r>
              <a:rPr lang="en-US" dirty="0"/>
              <a:t>(</a:t>
            </a:r>
            <a:r>
              <a:rPr lang="en-US" altLang="zh-CN" dirty="0"/>
              <a:t>2</a:t>
            </a:r>
            <a:r>
              <a:rPr lang="en-US" dirty="0"/>
              <a:t>)</a:t>
            </a:r>
          </a:p>
        </p:txBody>
      </p:sp>
      <mc:AlternateContent xmlns:mc="http://schemas.openxmlformats.org/markup-compatibility/2006" xmlns:a14="http://schemas.microsoft.com/office/drawing/2010/main">
        <mc:Choice Requires="a14">
          <p:sp>
            <p:nvSpPr>
              <p:cNvPr id="13" name="TextBox 12"/>
              <p:cNvSpPr txBox="1"/>
              <p:nvPr/>
            </p:nvSpPr>
            <p:spPr>
              <a:xfrm>
                <a:off x="2496922" y="2451288"/>
                <a:ext cx="3200684" cy="276999"/>
              </a:xfrm>
              <a:prstGeom prst="rect">
                <a:avLst/>
              </a:prstGeom>
              <a:noFill/>
            </p:spPr>
            <p:txBody>
              <a:bodyPr wrap="none" lIns="0" tIns="0" rIns="0" bIns="0" rtlCol="0">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𝑐</m:t>
                            </m:r>
                          </m:sub>
                        </m:sSub>
                      </m:e>
                    </m:d>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𝑐</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𝑐</m:t>
                        </m:r>
                      </m:sub>
                    </m:sSub>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j</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e>
                      <m:sub>
                        <m:r>
                          <a:rPr lang="en-US" b="0" i="1" smtClean="0">
                            <a:latin typeface="Cambria Math" panose="02040503050406030204" pitchFamily="18" charset="0"/>
                            <a:ea typeface="Cambria Math" panose="02040503050406030204" pitchFamily="18" charset="0"/>
                          </a:rPr>
                          <m:t>𝑐</m:t>
                        </m:r>
                      </m:sub>
                    </m:sSub>
                  </m:oMath>
                </a14:m>
                <a:r>
                  <a:rPr lang="en-US" dirty="0"/>
                  <a:t> and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𝑐𝑛</m:t>
                            </m:r>
                          </m:sub>
                        </m:sSub>
                      </m:e>
                    </m:d>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panose="02040503050406030204" pitchFamily="18" charset="0"/>
                          </a:rPr>
                          <m:t>𝑐</m:t>
                        </m:r>
                      </m:sub>
                    </m:sSub>
                  </m:oMath>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2496922" y="2451288"/>
                <a:ext cx="3200684" cy="276999"/>
              </a:xfrm>
              <a:prstGeom prst="rect">
                <a:avLst/>
              </a:prstGeom>
              <a:blipFill>
                <a:blip r:embed="rId5"/>
                <a:stretch>
                  <a:fillRect l="-381" t="-32609" r="-28000" b="-97826"/>
                </a:stretch>
              </a:blipFill>
            </p:spPr>
            <p:txBody>
              <a:bodyPr/>
              <a:lstStyle/>
              <a:p>
                <a:r>
                  <a:rPr lang="en-US">
                    <a:noFill/>
                  </a:rPr>
                  <a:t> </a:t>
                </a:r>
              </a:p>
            </p:txBody>
          </p:sp>
        </mc:Fallback>
      </mc:AlternateContent>
      <p:sp>
        <p:nvSpPr>
          <p:cNvPr id="14" name="TextBox 13"/>
          <p:cNvSpPr txBox="1"/>
          <p:nvPr/>
        </p:nvSpPr>
        <p:spPr>
          <a:xfrm>
            <a:off x="7638842" y="2406812"/>
            <a:ext cx="442750" cy="369332"/>
          </a:xfrm>
          <a:prstGeom prst="rect">
            <a:avLst/>
          </a:prstGeom>
          <a:noFill/>
        </p:spPr>
        <p:txBody>
          <a:bodyPr wrap="none" rtlCol="0">
            <a:spAutoFit/>
          </a:bodyPr>
          <a:lstStyle/>
          <a:p>
            <a:r>
              <a:rPr lang="en-US" dirty="0"/>
              <a:t>(</a:t>
            </a:r>
            <a:r>
              <a:rPr lang="en-US" altLang="zh-CN" dirty="0"/>
              <a:t>3</a:t>
            </a:r>
            <a:r>
              <a:rPr lang="en-US" dirty="0"/>
              <a:t>)</a:t>
            </a:r>
          </a:p>
        </p:txBody>
      </p:sp>
      <p:sp>
        <p:nvSpPr>
          <p:cNvPr id="15"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70767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792518" cy="584775"/>
          </a:xfrm>
          <a:prstGeom prst="rect">
            <a:avLst/>
          </a:prstGeom>
        </p:spPr>
        <p:txBody>
          <a:bodyPr wrap="none">
            <a:spAutoFit/>
          </a:bodyPr>
          <a:lstStyle/>
          <a:p>
            <a:r>
              <a:rPr lang="en-US" sz="3200" dirty="0">
                <a:solidFill>
                  <a:srgbClr val="C8102E"/>
                </a:solidFill>
                <a:latin typeface="+mj-lt"/>
                <a:ea typeface="+mj-ea"/>
                <a:cs typeface="+mj-cs"/>
              </a:rPr>
              <a:t>Constant Real and Reactive Power Loads</a:t>
            </a:r>
          </a:p>
        </p:txBody>
      </p:sp>
      <p:sp>
        <p:nvSpPr>
          <p:cNvPr id="4" name="Slide Number Placeholder 3"/>
          <p:cNvSpPr>
            <a:spLocks noGrp="1"/>
          </p:cNvSpPr>
          <p:nvPr>
            <p:ph type="sldNum" sz="quarter" idx="12"/>
          </p:nvPr>
        </p:nvSpPr>
        <p:spPr/>
        <p:txBody>
          <a:bodyPr/>
          <a:lstStyle/>
          <a:p>
            <a:fld id="{5B7A2384-8C5D-49F6-8259-B9A64ECD4852}" type="slidenum">
              <a:rPr lang="en-US" smtClean="0"/>
              <a:t>7</a:t>
            </a:fld>
            <a:endParaRPr lang="en-US" dirty="0"/>
          </a:p>
        </p:txBody>
      </p:sp>
      <p:sp>
        <p:nvSpPr>
          <p:cNvPr id="15" name="Rectangle 14"/>
          <p:cNvSpPr/>
          <p:nvPr/>
        </p:nvSpPr>
        <p:spPr>
          <a:xfrm>
            <a:off x="152400" y="647700"/>
            <a:ext cx="9067800" cy="400110"/>
          </a:xfrm>
          <a:prstGeom prst="rect">
            <a:avLst/>
          </a:prstGeom>
        </p:spPr>
        <p:txBody>
          <a:bodyPr wrap="square">
            <a:spAutoFit/>
          </a:bodyPr>
          <a:lstStyle/>
          <a:p>
            <a:r>
              <a:rPr lang="en-US" sz="2000" dirty="0">
                <a:solidFill>
                  <a:srgbClr val="000000"/>
                </a:solidFill>
              </a:rPr>
              <a:t>The line currents for constant real and reactive power loads (</a:t>
            </a:r>
            <a:r>
              <a:rPr lang="en-US" sz="2000" i="1" dirty="0">
                <a:solidFill>
                  <a:srgbClr val="000000"/>
                </a:solidFill>
              </a:rPr>
              <a:t>PQ</a:t>
            </a:r>
            <a:r>
              <a:rPr lang="en-US" sz="2000" dirty="0">
                <a:solidFill>
                  <a:srgbClr val="000000"/>
                </a:solidFill>
              </a:rPr>
              <a:t> loads) are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TextBox 15"/>
              <p:cNvSpPr txBox="1"/>
              <p:nvPr/>
            </p:nvSpPr>
            <p:spPr>
              <a:xfrm>
                <a:off x="2057400" y="1295400"/>
                <a:ext cx="4698787" cy="721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𝑎</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𝑎</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𝑛</m:t>
                                      </m:r>
                                    </m:sub>
                                  </m:sSub>
                                </m:den>
                              </m:f>
                            </m:e>
                          </m:d>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𝑎</m:t>
                                  </m:r>
                                </m:sub>
                              </m:sSub>
                            </m:e>
                          </m:d>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𝑎𝑛</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i="1">
                              <a:latin typeface="Cambria Math" panose="02040503050406030204" pitchFamily="18" charset="0"/>
                              <a:ea typeface="Cambria Math" panose="02040503050406030204" pitchFamily="18" charset="0"/>
                            </a:rPr>
                            <m:t>𝑎</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ea typeface="Cambria Math" panose="02040503050406030204" pitchFamily="18" charset="0"/>
                            </a:rPr>
                            <m:t>𝑎</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i="1">
                                  <a:latin typeface="Cambria Math" panose="02040503050406030204" pitchFamily="18" charset="0"/>
                                </a:rPr>
                                <m:t>𝑎</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i="1">
                              <a:latin typeface="Cambria Math" panose="02040503050406030204" pitchFamily="18" charset="0"/>
                              <a:ea typeface="Cambria Math" panose="02040503050406030204" pitchFamily="18" charset="0"/>
                            </a:rPr>
                            <m:t>𝑎</m:t>
                          </m:r>
                        </m:sub>
                      </m:sSub>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057400" y="1295400"/>
                <a:ext cx="4698787" cy="721993"/>
              </a:xfrm>
              <a:prstGeom prst="rect">
                <a:avLst/>
              </a:prstGeom>
              <a:blipFill>
                <a:blip r:embed="rId2"/>
                <a:stretch>
                  <a:fillRect/>
                </a:stretch>
              </a:blipFill>
            </p:spPr>
            <p:txBody>
              <a:bodyPr/>
              <a:lstStyle/>
              <a:p>
                <a:r>
                  <a:rPr lang="en-US">
                    <a:noFill/>
                  </a:rPr>
                  <a:t> </a:t>
                </a:r>
              </a:p>
            </p:txBody>
          </p:sp>
        </mc:Fallback>
      </mc:AlternateContent>
      <p:sp>
        <p:nvSpPr>
          <p:cNvPr id="17" name="TextBox 16"/>
          <p:cNvSpPr txBox="1"/>
          <p:nvPr/>
        </p:nvSpPr>
        <p:spPr>
          <a:xfrm>
            <a:off x="8465425" y="2197599"/>
            <a:ext cx="442750" cy="369332"/>
          </a:xfrm>
          <a:prstGeom prst="rect">
            <a:avLst/>
          </a:prstGeom>
          <a:noFill/>
        </p:spPr>
        <p:txBody>
          <a:bodyPr wrap="none" rtlCol="0">
            <a:spAutoFit/>
          </a:bodyPr>
          <a:lstStyle/>
          <a:p>
            <a:r>
              <a:rPr lang="en-US" dirty="0"/>
              <a:t>(</a:t>
            </a:r>
            <a:r>
              <a:rPr lang="en-US" altLang="zh-CN" dirty="0"/>
              <a:t>4</a:t>
            </a:r>
            <a:r>
              <a:rPr lang="en-US" dirty="0"/>
              <a:t>)</a:t>
            </a:r>
          </a:p>
        </p:txBody>
      </p:sp>
      <mc:AlternateContent xmlns:mc="http://schemas.openxmlformats.org/markup-compatibility/2006" xmlns:a14="http://schemas.microsoft.com/office/drawing/2010/main">
        <mc:Choice Requires="a14">
          <p:sp>
            <p:nvSpPr>
              <p:cNvPr id="18" name="TextBox 17"/>
              <p:cNvSpPr txBox="1"/>
              <p:nvPr/>
            </p:nvSpPr>
            <p:spPr>
              <a:xfrm>
                <a:off x="2057400" y="2057400"/>
                <a:ext cx="4725396" cy="721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𝑏𝑛</m:t>
                                      </m:r>
                                    </m:sub>
                                  </m:sSub>
                                </m:den>
                              </m:f>
                            </m:e>
                          </m:d>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𝑏</m:t>
                                  </m:r>
                                </m:sub>
                              </m:sSub>
                            </m:e>
                          </m:d>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m:t>
                                  </m:r>
                                  <m:r>
                                    <a:rPr lang="en-US" sz="2000" i="1">
                                      <a:latin typeface="Cambria Math" panose="02040503050406030204" pitchFamily="18" charset="0"/>
                                    </a:rPr>
                                    <m:t>𝑛</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𝑏</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𝑏</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𝑏</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𝑏</m:t>
                          </m:r>
                        </m:sub>
                      </m:sSub>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057400" y="2057400"/>
                <a:ext cx="4725396" cy="7219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147360" y="2816166"/>
                <a:ext cx="4548746" cy="721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𝑐</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𝑐𝑛</m:t>
                                      </m:r>
                                    </m:sub>
                                  </m:sSub>
                                </m:den>
                              </m:f>
                            </m:e>
                          </m:d>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𝑐</m:t>
                                  </m:r>
                                </m:sub>
                              </m:sSub>
                            </m:e>
                          </m:d>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m:t>
                                  </m:r>
                                  <m:r>
                                    <a:rPr lang="en-US" sz="2000" i="1">
                                      <a:latin typeface="Cambria Math" panose="02040503050406030204" pitchFamily="18" charset="0"/>
                                    </a:rPr>
                                    <m:t>𝑛</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𝑐</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𝑐</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𝑐</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𝑐</m:t>
                          </m:r>
                        </m:sub>
                      </m:sSub>
                    </m:oMath>
                  </m:oMathPara>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147360" y="2816166"/>
                <a:ext cx="4548746" cy="721993"/>
              </a:xfrm>
              <a:prstGeom prst="rect">
                <a:avLst/>
              </a:prstGeom>
              <a:blipFill>
                <a:blip r:embed="rId4"/>
                <a:stretch>
                  <a:fillRect/>
                </a:stretch>
              </a:blipFill>
            </p:spPr>
            <p:txBody>
              <a:bodyPr/>
              <a:lstStyle/>
              <a:p>
                <a:r>
                  <a:rPr lang="en-US">
                    <a:noFill/>
                  </a:rPr>
                  <a:t> </a:t>
                </a:r>
              </a:p>
            </p:txBody>
          </p:sp>
        </mc:Fallback>
      </mc:AlternateContent>
      <p:sp>
        <p:nvSpPr>
          <p:cNvPr id="20" name="Rectangle 19"/>
          <p:cNvSpPr/>
          <p:nvPr/>
        </p:nvSpPr>
        <p:spPr>
          <a:xfrm>
            <a:off x="152400" y="3886200"/>
            <a:ext cx="8915400" cy="707886"/>
          </a:xfrm>
          <a:prstGeom prst="rect">
            <a:avLst/>
          </a:prstGeom>
        </p:spPr>
        <p:txBody>
          <a:bodyPr wrap="square">
            <a:spAutoFit/>
          </a:bodyPr>
          <a:lstStyle/>
          <a:p>
            <a:pPr algn="just"/>
            <a:r>
              <a:rPr lang="en-US" sz="2000" dirty="0">
                <a:solidFill>
                  <a:srgbClr val="000000"/>
                </a:solidFill>
              </a:rPr>
              <a:t>In this model, the line-to-neutral voltages will change during each iteration until convergence is achieved.</a:t>
            </a:r>
            <a:endParaRPr lang="en-US" sz="2000" dirty="0">
              <a:solidFill>
                <a:srgbClr val="000000"/>
              </a:solidFill>
              <a:effectLst/>
            </a:endParaRPr>
          </a:p>
        </p:txBody>
      </p:sp>
      <p:sp>
        <p:nvSpPr>
          <p:cNvPr id="10"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4221134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194051" cy="584775"/>
          </a:xfrm>
          <a:prstGeom prst="rect">
            <a:avLst/>
          </a:prstGeom>
        </p:spPr>
        <p:txBody>
          <a:bodyPr wrap="none">
            <a:spAutoFit/>
          </a:bodyPr>
          <a:lstStyle/>
          <a:p>
            <a:r>
              <a:rPr lang="en-US" sz="3200" dirty="0">
                <a:solidFill>
                  <a:srgbClr val="C8102E"/>
                </a:solidFill>
                <a:latin typeface="+mj-lt"/>
                <a:ea typeface="+mj-ea"/>
                <a:cs typeface="+mj-cs"/>
              </a:rPr>
              <a:t>Constant Impedance Loads</a:t>
            </a:r>
          </a:p>
        </p:txBody>
      </p:sp>
      <p:sp>
        <p:nvSpPr>
          <p:cNvPr id="4" name="Slide Number Placeholder 3"/>
          <p:cNvSpPr>
            <a:spLocks noGrp="1"/>
          </p:cNvSpPr>
          <p:nvPr>
            <p:ph type="sldNum" sz="quarter" idx="12"/>
          </p:nvPr>
        </p:nvSpPr>
        <p:spPr/>
        <p:txBody>
          <a:bodyPr/>
          <a:lstStyle/>
          <a:p>
            <a:fld id="{5B7A2384-8C5D-49F6-8259-B9A64ECD4852}" type="slidenum">
              <a:rPr lang="en-US" sz="1100" smtClean="0"/>
              <a:t>8</a:t>
            </a:fld>
            <a:endParaRPr lang="en-US" sz="1100" dirty="0"/>
          </a:p>
        </p:txBody>
      </p:sp>
      <p:sp>
        <p:nvSpPr>
          <p:cNvPr id="15" name="Rectangle 14"/>
          <p:cNvSpPr/>
          <p:nvPr/>
        </p:nvSpPr>
        <p:spPr>
          <a:xfrm>
            <a:off x="152400" y="587514"/>
            <a:ext cx="9067800" cy="646331"/>
          </a:xfrm>
          <a:prstGeom prst="rect">
            <a:avLst/>
          </a:prstGeom>
        </p:spPr>
        <p:txBody>
          <a:bodyPr wrap="square">
            <a:spAutoFit/>
          </a:bodyPr>
          <a:lstStyle/>
          <a:p>
            <a:r>
              <a:rPr lang="en-US" sz="1800" dirty="0"/>
              <a:t>The “constant load impedance” is first determined from the specified complex power and </a:t>
            </a:r>
            <a:r>
              <a:rPr lang="en-US" sz="1800" dirty="0">
                <a:solidFill>
                  <a:srgbClr val="FF0000"/>
                </a:solidFill>
              </a:rPr>
              <a:t>assumed (e.g., nominal voltage)</a:t>
            </a:r>
            <a:r>
              <a:rPr lang="en-US" sz="1800" dirty="0"/>
              <a:t> line-to-neutral voltages:</a:t>
            </a:r>
          </a:p>
        </p:txBody>
      </p:sp>
      <mc:AlternateContent xmlns:mc="http://schemas.openxmlformats.org/markup-compatibility/2006" xmlns:a14="http://schemas.microsoft.com/office/drawing/2010/main">
        <mc:Choice Requires="a14">
          <p:sp>
            <p:nvSpPr>
              <p:cNvPr id="16" name="TextBox 15"/>
              <p:cNvSpPr txBox="1"/>
              <p:nvPr/>
            </p:nvSpPr>
            <p:spPr>
              <a:xfrm>
                <a:off x="2828507" y="1271744"/>
                <a:ext cx="3957174" cy="670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𝑎</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𝑎𝑛</m:t>
                                      </m:r>
                                    </m:sub>
                                  </m:sSub>
                                </m:e>
                              </m:d>
                            </m:e>
                            <m:sup>
                              <m:r>
                                <a:rPr lang="en-US" sz="2000" b="0" i="1" smtClean="0">
                                  <a:latin typeface="Cambria Math" panose="02040503050406030204" pitchFamily="18" charset="0"/>
                                </a:rPr>
                                <m:t>2</m:t>
                              </m:r>
                            </m:sup>
                          </m:sSup>
                        </m:num>
                        <m:den>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𝑆</m:t>
                              </m:r>
                            </m:e>
                            <m:sub>
                              <m:r>
                                <a:rPr lang="en-US" sz="2000" b="0" i="1" smtClean="0">
                                  <a:latin typeface="Cambria Math" panose="02040503050406030204" pitchFamily="18" charset="0"/>
                                </a:rPr>
                                <m:t>𝑎</m:t>
                              </m:r>
                            </m:sub>
                            <m:sup>
                              <m:r>
                                <a:rPr lang="en-US" sz="2000" b="0" i="1" smtClean="0">
                                  <a:latin typeface="Cambria Math" panose="02040503050406030204" pitchFamily="18" charset="0"/>
                                </a:rPr>
                                <m:t>∗</m:t>
                              </m:r>
                            </m:sup>
                          </m:sSubSup>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𝑛</m:t>
                                      </m:r>
                                    </m:sub>
                                  </m:sSub>
                                </m:e>
                              </m:d>
                            </m:e>
                            <m:sup>
                              <m:r>
                                <a:rPr lang="en-US" sz="2000" i="1">
                                  <a:latin typeface="Cambria Math" panose="02040503050406030204" pitchFamily="18" charset="0"/>
                                </a:rPr>
                                <m:t>2</m:t>
                              </m:r>
                            </m:sup>
                          </m:sSup>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i="1">
                                      <a:latin typeface="Cambria Math" panose="02040503050406030204" pitchFamily="18" charset="0"/>
                                    </a:rPr>
                                    <m:t>𝑎</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ea typeface="Cambria Math" panose="02040503050406030204" pitchFamily="18" charset="0"/>
                            </a:rPr>
                            <m:t>𝑎</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ea typeface="Cambria Math" panose="02040503050406030204" pitchFamily="18" charset="0"/>
                            </a:rPr>
                            <m:t>𝑎</m:t>
                          </m:r>
                        </m:sub>
                      </m:sSub>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828507" y="1271744"/>
                <a:ext cx="3957174" cy="670312"/>
              </a:xfrm>
              <a:prstGeom prst="rect">
                <a:avLst/>
              </a:prstGeom>
              <a:blipFill>
                <a:blip r:embed="rId2"/>
                <a:stretch>
                  <a:fillRect/>
                </a:stretch>
              </a:blipFill>
            </p:spPr>
            <p:txBody>
              <a:bodyPr/>
              <a:lstStyle/>
              <a:p>
                <a:r>
                  <a:rPr lang="en-US">
                    <a:noFill/>
                  </a:rPr>
                  <a:t> </a:t>
                </a:r>
              </a:p>
            </p:txBody>
          </p:sp>
        </mc:Fallback>
      </mc:AlternateContent>
      <p:sp>
        <p:nvSpPr>
          <p:cNvPr id="17" name="TextBox 16"/>
          <p:cNvSpPr txBox="1"/>
          <p:nvPr/>
        </p:nvSpPr>
        <p:spPr>
          <a:xfrm>
            <a:off x="8045041" y="1977675"/>
            <a:ext cx="482824" cy="400110"/>
          </a:xfrm>
          <a:prstGeom prst="rect">
            <a:avLst/>
          </a:prstGeom>
          <a:noFill/>
        </p:spPr>
        <p:txBody>
          <a:bodyPr wrap="none" rtlCol="0">
            <a:spAutoFit/>
          </a:bodyPr>
          <a:lstStyle/>
          <a:p>
            <a:r>
              <a:rPr lang="en-US" sz="2000" dirty="0"/>
              <a:t>(</a:t>
            </a:r>
            <a:r>
              <a:rPr lang="en-US" altLang="zh-CN" sz="2000" dirty="0"/>
              <a:t>5</a:t>
            </a:r>
            <a:r>
              <a:rPr lang="en-US" sz="2000" dirty="0"/>
              <a:t>)</a:t>
            </a:r>
          </a:p>
        </p:txBody>
      </p:sp>
      <p:sp>
        <p:nvSpPr>
          <p:cNvPr id="20" name="Rectangle 19"/>
          <p:cNvSpPr/>
          <p:nvPr/>
        </p:nvSpPr>
        <p:spPr>
          <a:xfrm>
            <a:off x="152400" y="3236790"/>
            <a:ext cx="8915400" cy="369332"/>
          </a:xfrm>
          <a:prstGeom prst="rect">
            <a:avLst/>
          </a:prstGeom>
        </p:spPr>
        <p:txBody>
          <a:bodyPr wrap="square">
            <a:spAutoFit/>
          </a:bodyPr>
          <a:lstStyle/>
          <a:p>
            <a:r>
              <a:rPr lang="en-US" sz="1800" dirty="0"/>
              <a:t>The load currents as a function of the “constant load impedances” are given by</a:t>
            </a:r>
          </a:p>
        </p:txBody>
      </p:sp>
      <mc:AlternateContent xmlns:mc="http://schemas.openxmlformats.org/markup-compatibility/2006" xmlns:a14="http://schemas.microsoft.com/office/drawing/2010/main">
        <mc:Choice Requires="a14">
          <p:sp>
            <p:nvSpPr>
              <p:cNvPr id="11" name="TextBox 10"/>
              <p:cNvSpPr txBox="1"/>
              <p:nvPr/>
            </p:nvSpPr>
            <p:spPr>
              <a:xfrm>
                <a:off x="2828507" y="1947216"/>
                <a:ext cx="3994107" cy="6860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𝑏𝑛</m:t>
                                      </m:r>
                                    </m:sub>
                                  </m:sSub>
                                </m:e>
                              </m:d>
                            </m:e>
                            <m:sup>
                              <m:r>
                                <a:rPr lang="en-US" sz="2000" b="0" i="1" smtClean="0">
                                  <a:latin typeface="Cambria Math" panose="02040503050406030204" pitchFamily="18" charset="0"/>
                                </a:rPr>
                                <m:t>2</m:t>
                              </m:r>
                            </m:sup>
                          </m:sSup>
                        </m:num>
                        <m:den>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𝑆</m:t>
                              </m:r>
                            </m:e>
                            <m:sub>
                              <m:r>
                                <a:rPr lang="en-US" sz="2000" b="0" i="1" smtClean="0">
                                  <a:latin typeface="Cambria Math" panose="02040503050406030204" pitchFamily="18" charset="0"/>
                                </a:rPr>
                                <m:t>𝑏</m:t>
                              </m:r>
                            </m:sub>
                            <m:sup>
                              <m:r>
                                <a:rPr lang="en-US" sz="2000" b="0" i="1" smtClean="0">
                                  <a:latin typeface="Cambria Math" panose="02040503050406030204" pitchFamily="18" charset="0"/>
                                </a:rPr>
                                <m:t>∗</m:t>
                              </m:r>
                            </m:sup>
                          </m:sSubSup>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𝑏𝑛</m:t>
                                      </m:r>
                                    </m:sub>
                                  </m:sSub>
                                </m:e>
                              </m:d>
                            </m:e>
                            <m:sup>
                              <m:r>
                                <a:rPr lang="en-US" sz="2000" i="1">
                                  <a:latin typeface="Cambria Math" panose="02040503050406030204" pitchFamily="18" charset="0"/>
                                </a:rPr>
                                <m:t>2</m:t>
                              </m:r>
                            </m:sup>
                          </m:sSup>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𝑏</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𝑏</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𝑏</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𝑏</m:t>
                          </m:r>
                        </m:sub>
                      </m:sSub>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828507" y="1947216"/>
                <a:ext cx="3994107" cy="6860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828507" y="2574195"/>
                <a:ext cx="3828164" cy="670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𝑐𝑛</m:t>
                                      </m:r>
                                    </m:sub>
                                  </m:sSub>
                                </m:e>
                              </m:d>
                            </m:e>
                            <m:sup>
                              <m:r>
                                <a:rPr lang="en-US" sz="2000" b="0" i="1" smtClean="0">
                                  <a:latin typeface="Cambria Math" panose="02040503050406030204" pitchFamily="18" charset="0"/>
                                </a:rPr>
                                <m:t>2</m:t>
                              </m:r>
                            </m:sup>
                          </m:sSup>
                        </m:num>
                        <m:den>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𝑆</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m:t>
                              </m:r>
                            </m:sup>
                          </m:sSubSup>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𝑐𝑛</m:t>
                                      </m:r>
                                    </m:sub>
                                  </m:sSub>
                                </m:e>
                              </m:d>
                            </m:e>
                            <m:sup>
                              <m:r>
                                <a:rPr lang="en-US" sz="2000" i="1">
                                  <a:latin typeface="Cambria Math" panose="02040503050406030204" pitchFamily="18" charset="0"/>
                                </a:rPr>
                                <m:t>2</m:t>
                              </m:r>
                            </m:sup>
                          </m:sSup>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𝑐</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𝑐</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𝑐</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𝑐</m:t>
                          </m:r>
                        </m:sub>
                      </m:sSub>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828507" y="2574195"/>
                <a:ext cx="3828164" cy="67031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790712" y="3584993"/>
                <a:ext cx="4327595" cy="646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𝑎</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𝑛</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m:t>
                              </m:r>
                            </m:sub>
                          </m:sSub>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𝑎𝑛</m:t>
                                  </m:r>
                                </m:sub>
                              </m:sSub>
                            </m:e>
                          </m:d>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𝑎</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i="1">
                              <a:latin typeface="Cambria Math" panose="02040503050406030204" pitchFamily="18" charset="0"/>
                              <a:ea typeface="Cambria Math" panose="02040503050406030204" pitchFamily="18" charset="0"/>
                            </a:rPr>
                            <m:t>𝑎</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ea typeface="Cambria Math" panose="02040503050406030204" pitchFamily="18" charset="0"/>
                            </a:rPr>
                            <m:t>𝑎</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i="1">
                                  <a:latin typeface="Cambria Math" panose="02040503050406030204" pitchFamily="18" charset="0"/>
                                </a:rPr>
                                <m:t>𝑎</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ea typeface="Cambria Math" panose="02040503050406030204" pitchFamily="18" charset="0"/>
                            </a:rPr>
                            <m:t>𝑎</m:t>
                          </m:r>
                        </m:sub>
                      </m:sSub>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790712" y="3584993"/>
                <a:ext cx="4327595" cy="646972"/>
              </a:xfrm>
              <a:prstGeom prst="rect">
                <a:avLst/>
              </a:prstGeom>
              <a:blipFill>
                <a:blip r:embed="rId5"/>
                <a:stretch>
                  <a:fillRect/>
                </a:stretch>
              </a:blipFill>
            </p:spPr>
            <p:txBody>
              <a:bodyPr/>
              <a:lstStyle/>
              <a:p>
                <a:r>
                  <a:rPr lang="en-US">
                    <a:noFill/>
                  </a:rPr>
                  <a:t> </a:t>
                </a:r>
              </a:p>
            </p:txBody>
          </p:sp>
        </mc:Fallback>
      </mc:AlternateContent>
      <p:sp>
        <p:nvSpPr>
          <p:cNvPr id="14" name="TextBox 13"/>
          <p:cNvSpPr txBox="1"/>
          <p:nvPr/>
        </p:nvSpPr>
        <p:spPr>
          <a:xfrm>
            <a:off x="8045041" y="4295851"/>
            <a:ext cx="482824" cy="400110"/>
          </a:xfrm>
          <a:prstGeom prst="rect">
            <a:avLst/>
          </a:prstGeom>
          <a:noFill/>
        </p:spPr>
        <p:txBody>
          <a:bodyPr wrap="none" rtlCol="0">
            <a:spAutoFit/>
          </a:bodyPr>
          <a:lstStyle/>
          <a:p>
            <a:r>
              <a:rPr lang="en-US" sz="2000" dirty="0"/>
              <a:t>(</a:t>
            </a:r>
            <a:r>
              <a:rPr lang="en-US" altLang="zh-CN" sz="2000" dirty="0"/>
              <a:t>6</a:t>
            </a:r>
            <a:r>
              <a:rPr lang="en-US" sz="2000" dirty="0"/>
              <a:t>)</a:t>
            </a:r>
          </a:p>
        </p:txBody>
      </p:sp>
      <mc:AlternateContent xmlns:mc="http://schemas.openxmlformats.org/markup-compatibility/2006" xmlns:a14="http://schemas.microsoft.com/office/drawing/2010/main">
        <mc:Choice Requires="a14">
          <p:sp>
            <p:nvSpPr>
              <p:cNvPr id="21" name="TextBox 20"/>
              <p:cNvSpPr txBox="1"/>
              <p:nvPr/>
            </p:nvSpPr>
            <p:spPr>
              <a:xfrm>
                <a:off x="2799707" y="4236672"/>
                <a:ext cx="4354205" cy="6470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𝑏</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m:t>
                              </m:r>
                              <m:r>
                                <a:rPr lang="en-US" sz="2000" i="1">
                                  <a:latin typeface="Cambria Math" panose="02040503050406030204" pitchFamily="18" charset="0"/>
                                </a:rPr>
                                <m:t>𝑛</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𝑏</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m:t>
                                  </m:r>
                                  <m:r>
                                    <a:rPr lang="en-US" sz="2000" i="1">
                                      <a:latin typeface="Cambria Math" panose="02040503050406030204" pitchFamily="18" charset="0"/>
                                    </a:rPr>
                                    <m:t>𝑛</m:t>
                                  </m:r>
                                </m:sub>
                              </m:sSub>
                            </m:e>
                          </m:d>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𝑏</m:t>
                                  </m:r>
                                </m:sub>
                              </m:sSub>
                            </m:e>
                          </m:d>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𝑏</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𝑏</m:t>
                          </m:r>
                        </m:sub>
                      </m:sSub>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𝑏</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b="0" i="1" smtClean="0">
                              <a:latin typeface="Cambria Math" panose="02040503050406030204" pitchFamily="18" charset="0"/>
                              <a:ea typeface="Cambria Math" panose="02040503050406030204" pitchFamily="18" charset="0"/>
                            </a:rPr>
                            <m:t>𝑏</m:t>
                          </m:r>
                        </m:sub>
                      </m:sSub>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799707" y="4236672"/>
                <a:ext cx="4354205" cy="64703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854110" y="4879459"/>
                <a:ext cx="4177554" cy="646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𝑐</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m:t>
                              </m:r>
                              <m:r>
                                <a:rPr lang="en-US" sz="2000" i="1">
                                  <a:latin typeface="Cambria Math" panose="02040503050406030204" pitchFamily="18" charset="0"/>
                                </a:rPr>
                                <m:t>𝑛</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𝑐</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m:t>
                                  </m:r>
                                  <m:r>
                                    <a:rPr lang="en-US" sz="2000" i="1">
                                      <a:latin typeface="Cambria Math" panose="02040503050406030204" pitchFamily="18" charset="0"/>
                                    </a:rPr>
                                    <m:t>𝑛</m:t>
                                  </m:r>
                                </m:sub>
                              </m:sSub>
                            </m:e>
                          </m:d>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𝑐</m:t>
                                  </m:r>
                                </m:sub>
                              </m:sSub>
                            </m:e>
                          </m:d>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𝑐</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𝑐</m:t>
                          </m:r>
                        </m:sub>
                      </m:sSub>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𝑐</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b="0" i="1" smtClean="0">
                              <a:latin typeface="Cambria Math" panose="02040503050406030204" pitchFamily="18" charset="0"/>
                              <a:ea typeface="Cambria Math" panose="02040503050406030204" pitchFamily="18" charset="0"/>
                            </a:rPr>
                            <m:t>𝑐</m:t>
                          </m:r>
                        </m:sub>
                      </m:sSub>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854110" y="4879459"/>
                <a:ext cx="4177554" cy="646972"/>
              </a:xfrm>
              <a:prstGeom prst="rect">
                <a:avLst/>
              </a:prstGeom>
              <a:blipFill>
                <a:blip r:embed="rId7"/>
                <a:stretch>
                  <a:fillRect/>
                </a:stretch>
              </a:blipFill>
            </p:spPr>
            <p:txBody>
              <a:bodyPr/>
              <a:lstStyle/>
              <a:p>
                <a:r>
                  <a:rPr lang="en-US">
                    <a:noFill/>
                  </a:rPr>
                  <a:t> </a:t>
                </a:r>
              </a:p>
            </p:txBody>
          </p:sp>
        </mc:Fallback>
      </mc:AlternateContent>
      <p:sp>
        <p:nvSpPr>
          <p:cNvPr id="5" name="Rectangle 4"/>
          <p:cNvSpPr/>
          <p:nvPr/>
        </p:nvSpPr>
        <p:spPr>
          <a:xfrm>
            <a:off x="152400" y="5494142"/>
            <a:ext cx="8889124" cy="646331"/>
          </a:xfrm>
          <a:prstGeom prst="rect">
            <a:avLst/>
          </a:prstGeom>
        </p:spPr>
        <p:txBody>
          <a:bodyPr wrap="square">
            <a:spAutoFit/>
          </a:bodyPr>
          <a:lstStyle/>
          <a:p>
            <a:pPr algn="just"/>
            <a:r>
              <a:rPr lang="en-US" sz="1800" dirty="0">
                <a:solidFill>
                  <a:srgbClr val="000000"/>
                </a:solidFill>
              </a:rPr>
              <a:t>In this model, the line-to-neutral voltages will change during each iteration, but the impedance computed in Equation (5) will remain constant.</a:t>
            </a:r>
            <a:endParaRPr lang="en-US" sz="1800" dirty="0">
              <a:solidFill>
                <a:srgbClr val="000000"/>
              </a:solidFill>
              <a:effectLst/>
            </a:endParaRPr>
          </a:p>
        </p:txBody>
      </p:sp>
      <p:sp>
        <p:nvSpPr>
          <p:cNvPr id="18"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82599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533613" cy="584775"/>
          </a:xfrm>
          <a:prstGeom prst="rect">
            <a:avLst/>
          </a:prstGeom>
        </p:spPr>
        <p:txBody>
          <a:bodyPr wrap="none">
            <a:spAutoFit/>
          </a:bodyPr>
          <a:lstStyle/>
          <a:p>
            <a:r>
              <a:rPr lang="en-US" sz="3200" dirty="0">
                <a:solidFill>
                  <a:srgbClr val="C8102E"/>
                </a:solidFill>
                <a:latin typeface="+mj-lt"/>
                <a:ea typeface="+mj-ea"/>
                <a:cs typeface="+mj-cs"/>
              </a:rPr>
              <a:t>Constant Current Loads</a:t>
            </a:r>
          </a:p>
        </p:txBody>
      </p:sp>
      <p:sp>
        <p:nvSpPr>
          <p:cNvPr id="4" name="Slide Number Placeholder 3"/>
          <p:cNvSpPr>
            <a:spLocks noGrp="1"/>
          </p:cNvSpPr>
          <p:nvPr>
            <p:ph type="sldNum" sz="quarter" idx="12"/>
          </p:nvPr>
        </p:nvSpPr>
        <p:spPr/>
        <p:txBody>
          <a:bodyPr/>
          <a:lstStyle/>
          <a:p>
            <a:fld id="{5B7A2384-8C5D-49F6-8259-B9A64ECD4852}" type="slidenum">
              <a:rPr lang="en-US" sz="1100" smtClean="0"/>
              <a:t>9</a:t>
            </a:fld>
            <a:endParaRPr lang="en-US" sz="1100" dirty="0"/>
          </a:p>
        </p:txBody>
      </p:sp>
      <mc:AlternateContent xmlns:mc="http://schemas.openxmlformats.org/markup-compatibility/2006" xmlns:a14="http://schemas.microsoft.com/office/drawing/2010/main">
        <mc:Choice Requires="a14">
          <p:sp>
            <p:nvSpPr>
              <p:cNvPr id="13" name="TextBox 12"/>
              <p:cNvSpPr txBox="1"/>
              <p:nvPr/>
            </p:nvSpPr>
            <p:spPr>
              <a:xfrm>
                <a:off x="3505200" y="3940081"/>
                <a:ext cx="229255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𝑎</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i="1">
                                  <a:latin typeface="Cambria Math" panose="02040503050406030204" pitchFamily="18" charset="0"/>
                                </a:rPr>
                                <m:t>𝑎</m:t>
                              </m:r>
                            </m:sub>
                          </m:sSub>
                        </m:e>
                      </m:d>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i="1">
                              <a:latin typeface="Cambria Math" panose="02040503050406030204" pitchFamily="18" charset="0"/>
                              <a:ea typeface="Cambria Math" panose="02040503050406030204" pitchFamily="18" charset="0"/>
                            </a:rPr>
                            <m:t>𝑎</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ea typeface="Cambria Math" panose="02040503050406030204" pitchFamily="18" charset="0"/>
                            </a:rPr>
                            <m:t>𝑎</m:t>
                          </m:r>
                        </m:sub>
                      </m:sSub>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505200" y="3940081"/>
                <a:ext cx="2292551" cy="307777"/>
              </a:xfrm>
              <a:prstGeom prst="rect">
                <a:avLst/>
              </a:prstGeom>
              <a:blipFill>
                <a:blip r:embed="rId2"/>
                <a:stretch>
                  <a:fillRect l="-1862" b="-11765"/>
                </a:stretch>
              </a:blipFill>
            </p:spPr>
            <p:txBody>
              <a:bodyPr/>
              <a:lstStyle/>
              <a:p>
                <a:r>
                  <a:rPr lang="en-US">
                    <a:noFill/>
                  </a:rPr>
                  <a:t> </a:t>
                </a:r>
              </a:p>
            </p:txBody>
          </p:sp>
        </mc:Fallback>
      </mc:AlternateContent>
      <p:sp>
        <p:nvSpPr>
          <p:cNvPr id="14" name="TextBox 13"/>
          <p:cNvSpPr txBox="1"/>
          <p:nvPr/>
        </p:nvSpPr>
        <p:spPr>
          <a:xfrm>
            <a:off x="8382000" y="4357407"/>
            <a:ext cx="482824" cy="400110"/>
          </a:xfrm>
          <a:prstGeom prst="rect">
            <a:avLst/>
          </a:prstGeom>
          <a:noFill/>
        </p:spPr>
        <p:txBody>
          <a:bodyPr wrap="none" rtlCol="0">
            <a:spAutoFit/>
          </a:bodyPr>
          <a:lstStyle/>
          <a:p>
            <a:r>
              <a:rPr lang="en-US" sz="2000" dirty="0"/>
              <a:t>(</a:t>
            </a:r>
            <a:r>
              <a:rPr lang="en-US" altLang="zh-CN" sz="2000" dirty="0"/>
              <a:t>7</a:t>
            </a:r>
            <a:r>
              <a:rPr lang="en-US" sz="2000" dirty="0"/>
              <a:t>)</a:t>
            </a:r>
          </a:p>
        </p:txBody>
      </p:sp>
      <p:sp>
        <p:nvSpPr>
          <p:cNvPr id="5" name="Rectangle 4"/>
          <p:cNvSpPr/>
          <p:nvPr/>
        </p:nvSpPr>
        <p:spPr>
          <a:xfrm>
            <a:off x="253657" y="5151512"/>
            <a:ext cx="8889124" cy="923330"/>
          </a:xfrm>
          <a:prstGeom prst="rect">
            <a:avLst/>
          </a:prstGeom>
        </p:spPr>
        <p:txBody>
          <a:bodyPr wrap="square">
            <a:spAutoFit/>
          </a:bodyPr>
          <a:lstStyle/>
          <a:p>
            <a:r>
              <a:rPr lang="en-US" sz="1800" dirty="0"/>
              <a:t>where</a:t>
            </a:r>
          </a:p>
          <a:p>
            <a:r>
              <a:rPr lang="en-US" sz="1800" dirty="0" err="1"/>
              <a:t>δ</a:t>
            </a:r>
            <a:r>
              <a:rPr lang="en-US" sz="1800" i="1" baseline="-25000" dirty="0" err="1"/>
              <a:t>abc</a:t>
            </a:r>
            <a:r>
              <a:rPr lang="en-US" sz="1800" dirty="0"/>
              <a:t> represents the line-to-neutral voltage angles</a:t>
            </a:r>
          </a:p>
          <a:p>
            <a:r>
              <a:rPr lang="en-US" sz="1800" dirty="0" err="1"/>
              <a:t>θ</a:t>
            </a:r>
            <a:r>
              <a:rPr lang="en-US" sz="1800" i="1" baseline="-25000" dirty="0" err="1"/>
              <a:t>abc</a:t>
            </a:r>
            <a:r>
              <a:rPr lang="en-US" sz="1800" dirty="0"/>
              <a:t> represents the power factor angles</a:t>
            </a:r>
          </a:p>
        </p:txBody>
      </p:sp>
      <p:sp>
        <p:nvSpPr>
          <p:cNvPr id="2" name="Rectangle 1"/>
          <p:cNvSpPr/>
          <p:nvPr/>
        </p:nvSpPr>
        <p:spPr>
          <a:xfrm>
            <a:off x="128752" y="2914267"/>
            <a:ext cx="8836608" cy="923330"/>
          </a:xfrm>
          <a:prstGeom prst="rect">
            <a:avLst/>
          </a:prstGeom>
        </p:spPr>
        <p:txBody>
          <a:bodyPr wrap="square">
            <a:spAutoFit/>
          </a:bodyPr>
          <a:lstStyle/>
          <a:p>
            <a:pPr algn="just"/>
            <a:r>
              <a:rPr lang="en-US" sz="1800" dirty="0">
                <a:solidFill>
                  <a:srgbClr val="000000"/>
                </a:solidFill>
              </a:rPr>
              <a:t>In this model, the </a:t>
            </a:r>
            <a:r>
              <a:rPr lang="en-US" sz="1800" dirty="0">
                <a:solidFill>
                  <a:srgbClr val="FF0000"/>
                </a:solidFill>
              </a:rPr>
              <a:t>magnitudes</a:t>
            </a:r>
            <a:r>
              <a:rPr lang="en-US" sz="1800" dirty="0">
                <a:solidFill>
                  <a:srgbClr val="000000"/>
                </a:solidFill>
              </a:rPr>
              <a:t> of the currents are computed according to Equations (4) and then </a:t>
            </a:r>
            <a:r>
              <a:rPr lang="en-US" sz="1800" dirty="0">
                <a:solidFill>
                  <a:srgbClr val="FF0000"/>
                </a:solidFill>
              </a:rPr>
              <a:t>held constant</a:t>
            </a:r>
            <a:r>
              <a:rPr lang="en-US" sz="1800" dirty="0">
                <a:solidFill>
                  <a:srgbClr val="000000"/>
                </a:solidFill>
              </a:rPr>
              <a:t> while the angle of the voltage (δ) changes resulting in a changing angle on the current so that the </a:t>
            </a:r>
            <a:r>
              <a:rPr lang="en-US" sz="1800" dirty="0">
                <a:solidFill>
                  <a:srgbClr val="FF0000"/>
                </a:solidFill>
              </a:rPr>
              <a:t>power factor of the load remains constant</a:t>
            </a:r>
            <a:r>
              <a:rPr lang="en-US" sz="1800" dirty="0">
                <a:solidFill>
                  <a:srgbClr val="000000"/>
                </a:solidFill>
              </a:rPr>
              <a:t>:</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2868702" y="673636"/>
                <a:ext cx="4698787" cy="721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𝑎</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𝑎</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𝑛</m:t>
                                      </m:r>
                                    </m:sub>
                                  </m:sSub>
                                </m:den>
                              </m:f>
                            </m:e>
                          </m:d>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𝑎</m:t>
                                  </m:r>
                                </m:sub>
                              </m:sSub>
                            </m:e>
                          </m:d>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𝑎𝑛</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i="1">
                              <a:latin typeface="Cambria Math" panose="02040503050406030204" pitchFamily="18" charset="0"/>
                              <a:ea typeface="Cambria Math" panose="02040503050406030204" pitchFamily="18" charset="0"/>
                            </a:rPr>
                            <m:t>𝑎</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ea typeface="Cambria Math" panose="02040503050406030204" pitchFamily="18" charset="0"/>
                            </a:rPr>
                            <m:t>𝑎</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i="1">
                                  <a:latin typeface="Cambria Math" panose="02040503050406030204" pitchFamily="18" charset="0"/>
                                </a:rPr>
                                <m:t>𝑎</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i="1">
                              <a:latin typeface="Cambria Math" panose="02040503050406030204" pitchFamily="18" charset="0"/>
                              <a:ea typeface="Cambria Math" panose="02040503050406030204" pitchFamily="18" charset="0"/>
                            </a:rPr>
                            <m:t>𝑎</m:t>
                          </m:r>
                        </m:sub>
                      </m:sSub>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868702" y="673636"/>
                <a:ext cx="4698787" cy="721993"/>
              </a:xfrm>
              <a:prstGeom prst="rect">
                <a:avLst/>
              </a:prstGeom>
              <a:blipFill>
                <a:blip r:embed="rId3"/>
                <a:stretch>
                  <a:fillRect/>
                </a:stretch>
              </a:blipFill>
            </p:spPr>
            <p:txBody>
              <a:bodyPr/>
              <a:lstStyle/>
              <a:p>
                <a:r>
                  <a:rPr lang="en-US">
                    <a:noFill/>
                  </a:rPr>
                  <a:t> </a:t>
                </a:r>
              </a:p>
            </p:txBody>
          </p:sp>
        </mc:Fallback>
      </mc:AlternateContent>
      <p:sp>
        <p:nvSpPr>
          <p:cNvPr id="19" name="TextBox 18"/>
          <p:cNvSpPr txBox="1"/>
          <p:nvPr/>
        </p:nvSpPr>
        <p:spPr>
          <a:xfrm>
            <a:off x="8418747" y="1547559"/>
            <a:ext cx="482824" cy="400110"/>
          </a:xfrm>
          <a:prstGeom prst="rect">
            <a:avLst/>
          </a:prstGeom>
          <a:noFill/>
        </p:spPr>
        <p:txBody>
          <a:bodyPr wrap="none" rtlCol="0">
            <a:spAutoFit/>
          </a:bodyPr>
          <a:lstStyle/>
          <a:p>
            <a:r>
              <a:rPr lang="en-US" sz="2000" dirty="0"/>
              <a:t>(</a:t>
            </a:r>
            <a:r>
              <a:rPr lang="en-US" altLang="zh-CN" sz="2000" dirty="0"/>
              <a:t>4</a:t>
            </a:r>
            <a:r>
              <a:rPr lang="en-US" sz="2000" dirty="0"/>
              <a:t>)</a:t>
            </a:r>
          </a:p>
        </p:txBody>
      </p:sp>
      <mc:AlternateContent xmlns:mc="http://schemas.openxmlformats.org/markup-compatibility/2006" xmlns:a14="http://schemas.microsoft.com/office/drawing/2010/main">
        <mc:Choice Requires="a14">
          <p:sp>
            <p:nvSpPr>
              <p:cNvPr id="23" name="TextBox 22"/>
              <p:cNvSpPr txBox="1"/>
              <p:nvPr/>
            </p:nvSpPr>
            <p:spPr>
              <a:xfrm>
                <a:off x="2868702" y="1435636"/>
                <a:ext cx="4725396" cy="721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𝑏𝑛</m:t>
                                      </m:r>
                                    </m:sub>
                                  </m:sSub>
                                </m:den>
                              </m:f>
                            </m:e>
                          </m:d>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𝑏</m:t>
                                  </m:r>
                                </m:sub>
                              </m:sSub>
                            </m:e>
                          </m:d>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m:t>
                                  </m:r>
                                  <m:r>
                                    <a:rPr lang="en-US" sz="2000" i="1">
                                      <a:latin typeface="Cambria Math" panose="02040503050406030204" pitchFamily="18" charset="0"/>
                                    </a:rPr>
                                    <m:t>𝑛</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𝑏</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𝑏</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𝑏</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𝑏</m:t>
                          </m:r>
                        </m:sub>
                      </m:sSub>
                    </m:oMath>
                  </m:oMathPara>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868702" y="1435636"/>
                <a:ext cx="4725396" cy="72199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958662" y="2194402"/>
                <a:ext cx="4548746" cy="721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𝑐</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𝑐𝑛</m:t>
                                      </m:r>
                                    </m:sub>
                                  </m:sSub>
                                </m:den>
                              </m:f>
                            </m:e>
                          </m:d>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𝑐</m:t>
                                  </m:r>
                                </m:sub>
                              </m:sSub>
                            </m:e>
                          </m:d>
                        </m:num>
                        <m:den>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m:t>
                                  </m:r>
                                  <m:r>
                                    <a:rPr lang="en-US" sz="2000" i="1">
                                      <a:latin typeface="Cambria Math" panose="02040503050406030204" pitchFamily="18" charset="0"/>
                                    </a:rPr>
                                    <m:t>𝑛</m:t>
                                  </m:r>
                                </m:sub>
                              </m:sSub>
                            </m:e>
                          </m:d>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𝑐</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𝑐</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𝑐</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𝑐</m:t>
                          </m:r>
                        </m:sub>
                      </m:sSub>
                    </m:oMath>
                  </m:oMathPara>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958662" y="2194402"/>
                <a:ext cx="4548746" cy="72199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503371" y="4373967"/>
                <a:ext cx="228107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𝑏</m:t>
                              </m:r>
                            </m:sub>
                          </m:sSub>
                        </m:e>
                      </m:d>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𝑏</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𝑏</m:t>
                          </m:r>
                        </m:sub>
                      </m:sSub>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503371" y="4373967"/>
                <a:ext cx="2281074" cy="307777"/>
              </a:xfrm>
              <a:prstGeom prst="rect">
                <a:avLst/>
              </a:prstGeom>
              <a:blipFill>
                <a:blip r:embed="rId6"/>
                <a:stretch>
                  <a:fillRect l="-2139" r="-802"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442843" y="4804195"/>
                <a:ext cx="220842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𝐼𝐿</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𝐼𝐿</m:t>
                              </m:r>
                            </m:e>
                            <m:sub>
                              <m:r>
                                <a:rPr lang="en-US" sz="2000" b="0" i="1" smtClean="0">
                                  <a:latin typeface="Cambria Math" panose="02040503050406030204" pitchFamily="18" charset="0"/>
                                </a:rPr>
                                <m:t>𝑐</m:t>
                              </m:r>
                            </m:sub>
                          </m:sSub>
                        </m:e>
                      </m:d>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𝑐</m:t>
                          </m:r>
                        </m:sub>
                      </m:sSub>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𝑐</m:t>
                          </m:r>
                        </m:sub>
                      </m:sSub>
                    </m:oMath>
                  </m:oMathPara>
                </a14:m>
                <a:endParaRPr lang="en-US" sz="2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442843" y="4804195"/>
                <a:ext cx="2208425" cy="307777"/>
              </a:xfrm>
              <a:prstGeom prst="rect">
                <a:avLst/>
              </a:prstGeom>
              <a:blipFill>
                <a:blip r:embed="rId7"/>
                <a:stretch>
                  <a:fillRect l="-2210" b="-11765"/>
                </a:stretch>
              </a:blipFill>
            </p:spPr>
            <p:txBody>
              <a:bodyPr/>
              <a:lstStyle/>
              <a:p>
                <a:r>
                  <a:rPr lang="en-US">
                    <a:noFill/>
                  </a:rPr>
                  <a:t> </a:t>
                </a:r>
              </a:p>
            </p:txBody>
          </p:sp>
        </mc:Fallback>
      </mc:AlternateContent>
      <p:sp>
        <p:nvSpPr>
          <p:cNvPr id="15" name="Text Placeholder 4"/>
          <p:cNvSpPr txBox="1">
            <a:spLocks/>
          </p:cNvSpPr>
          <p:nvPr/>
        </p:nvSpPr>
        <p:spPr>
          <a:xfrm>
            <a:off x="64770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69062886"/>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E 653 Slides (Example).pptx" id="{3486A736-2D5B-4069-99C1-48009161CEC5}" vid="{50F7ABAA-7802-4118-8DFC-31124C226C06}"/>
    </a:ext>
  </a:extLst>
</a:theme>
</file>

<file path=ppt/theme/theme2.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newest_template</Template>
  <TotalTime>196</TotalTime>
  <Words>3845</Words>
  <Application>Microsoft Office PowerPoint</Application>
  <PresentationFormat>On-screen Show (4:3)</PresentationFormat>
  <Paragraphs>599</Paragraphs>
  <Slides>49</Slides>
  <Notes>1</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49</vt:i4>
      </vt:variant>
    </vt:vector>
  </HeadingPairs>
  <TitlesOfParts>
    <vt:vector size="61" baseType="lpstr">
      <vt:lpstr>Geneva</vt:lpstr>
      <vt:lpstr>Univers 65</vt:lpstr>
      <vt:lpstr>Univers 67 CondensedBold</vt:lpstr>
      <vt:lpstr>Arial</vt:lpstr>
      <vt:lpstr>Calibri</vt:lpstr>
      <vt:lpstr>Calibri Light</vt:lpstr>
      <vt:lpstr>Cambria Math</vt:lpstr>
      <vt:lpstr>Times</vt:lpstr>
      <vt:lpstr>PowerPoint</vt:lpstr>
      <vt:lpstr>1_PowerPoint</vt:lpstr>
      <vt:lpstr>2_PowerPoint</vt:lpstr>
      <vt:lpstr>Equation</vt:lpstr>
      <vt:lpstr>EE653 Power distribution system modeling, optimization and simulation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EE653 Power distribution system modeling, optimization and simulation</dc:title>
  <dc:creator>Cheng, Rui</dc:creator>
  <cp:lastModifiedBy>Bu, Fankun [E CPE]</cp:lastModifiedBy>
  <cp:revision>13</cp:revision>
  <dcterms:created xsi:type="dcterms:W3CDTF">2019-10-20T19:44:12Z</dcterms:created>
  <dcterms:modified xsi:type="dcterms:W3CDTF">2019-10-22T21:36:07Z</dcterms:modified>
</cp:coreProperties>
</file>